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2"/>
  </p:notesMasterIdLst>
  <p:sldIdLst>
    <p:sldId id="256" r:id="rId2"/>
    <p:sldId id="257" r:id="rId3"/>
    <p:sldId id="258" r:id="rId4"/>
    <p:sldId id="259" r:id="rId5"/>
    <p:sldId id="260" r:id="rId6"/>
    <p:sldId id="315"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79" autoAdjust="0"/>
    <p:restoredTop sz="94660"/>
  </p:normalViewPr>
  <p:slideViewPr>
    <p:cSldViewPr>
      <p:cViewPr varScale="1">
        <p:scale>
          <a:sx n="153" d="100"/>
          <a:sy n="153" d="100"/>
        </p:scale>
        <p:origin x="564"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93A9C2-B5E6-469B-8638-5034C4C6AD97}" type="datetimeFigureOut">
              <a:rPr lang="tr-TR" smtClean="0"/>
              <a:t>29.08.2023</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AEBE9-4982-4E31-BE0B-4F0098DDCAF3}" type="slidenum">
              <a:rPr lang="tr-TR" smtClean="0"/>
              <a:t>‹#›</a:t>
            </a:fld>
            <a:endParaRPr lang="tr-TR"/>
          </a:p>
        </p:txBody>
      </p:sp>
    </p:spTree>
    <p:extLst>
      <p:ext uri="{BB962C8B-B14F-4D97-AF65-F5344CB8AC3E}">
        <p14:creationId xmlns:p14="http://schemas.microsoft.com/office/powerpoint/2010/main" val="329631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F49A09-01CA-4B45-970D-85FB659E9FC8}" type="datetime1">
              <a:rPr lang="tr-TR" smtClean="0"/>
              <a:t>29.08.2023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67230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27CE8E-BC1B-4EB6-B0F9-80034A4752FF}" type="datetime1">
              <a:rPr lang="tr-TR" smtClean="0"/>
              <a:t>29.08.2023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1112119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0DBB5C-0648-46F5-AA38-6EEAD48557D5}" type="datetime1">
              <a:rPr lang="tr-TR" smtClean="0"/>
              <a:t>29.08.2023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381204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A97787-EE70-4341-A983-D0233B766721}" type="datetime1">
              <a:rPr lang="tr-TR" smtClean="0"/>
              <a:t>29.08.2023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63004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589B7F-D993-4837-955B-3E24A766C3E1}" type="datetime1">
              <a:rPr lang="tr-TR" smtClean="0"/>
              <a:t>29.08.2023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068167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BC3B15-DC26-491D-A9F3-DC708478912F}" type="datetime1">
              <a:rPr lang="tr-TR" smtClean="0"/>
              <a:t>29.08.2023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82508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18C1FA-3110-42A7-9A1B-AA3DE5792CAD}" type="datetime1">
              <a:rPr lang="tr-TR" smtClean="0"/>
              <a:t>29.08.2023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3275689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0439FA-3E23-4179-A1E0-DF83D90B93F8}" type="datetime1">
              <a:rPr lang="tr-TR" smtClean="0"/>
              <a:t>29.08.2023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801973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9308D7-CE97-4D3E-B5F0-E82DFD64AF00}" type="datetime1">
              <a:rPr lang="tr-TR" smtClean="0"/>
              <a:t>29.08.2023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403686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86E64D-4314-4630-8493-BBE29023E27F}" type="datetime1">
              <a:rPr lang="tr-TR" smtClean="0"/>
              <a:t>29.08.2023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229255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7E2721-83CC-4D63-87CD-41F029FB7486}" type="datetime1">
              <a:rPr lang="tr-TR" smtClean="0"/>
              <a:t>29.08.2023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29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75B01-A25C-46EA-95A5-B4AAE32C2776}" type="datetime1">
              <a:rPr lang="tr-TR" smtClean="0"/>
              <a:t>29.08.2023</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BF8F8-67F3-499B-A441-62C75F4E249C}" type="slidenum">
              <a:rPr lang="tr-TR" smtClean="0"/>
              <a:t>‹#›</a:t>
            </a:fld>
            <a:endParaRPr lang="tr-TR"/>
          </a:p>
        </p:txBody>
      </p:sp>
    </p:spTree>
    <p:extLst>
      <p:ext uri="{BB962C8B-B14F-4D97-AF65-F5344CB8AC3E}">
        <p14:creationId xmlns:p14="http://schemas.microsoft.com/office/powerpoint/2010/main" val="3954668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8.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C0593E14-6C7C-198B-8566-90E50FEEA42D}"/>
              </a:ext>
            </a:extLst>
          </p:cNvPr>
          <p:cNvSpPr/>
          <p:nvPr/>
        </p:nvSpPr>
        <p:spPr>
          <a:xfrm>
            <a:off x="0" y="-9526"/>
            <a:ext cx="12192000" cy="3571875"/>
          </a:xfrm>
          <a:prstGeom prst="rect">
            <a:avLst/>
          </a:prstGeom>
          <a:gradFill>
            <a:gsLst>
              <a:gs pos="57260">
                <a:srgbClr val="215292"/>
              </a:gs>
              <a:gs pos="71017">
                <a:srgbClr val="90A9C8"/>
              </a:gs>
              <a:gs pos="100000">
                <a:srgbClr val="FFFFFF"/>
              </a:gs>
            </a:gsLst>
            <a:lin ang="5400000"/>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pic>
        <p:nvPicPr>
          <p:cNvPr id="5" name="BOUN.png" descr="BOUN.png">
            <a:extLst>
              <a:ext uri="{FF2B5EF4-FFF2-40B4-BE49-F238E27FC236}">
                <a16:creationId xmlns:a16="http://schemas.microsoft.com/office/drawing/2014/main" id="{71583564-4463-3E35-D95A-1FD8186AD125}"/>
              </a:ext>
            </a:extLst>
          </p:cNvPr>
          <p:cNvPicPr>
            <a:picLocks noChangeAspect="1"/>
          </p:cNvPicPr>
          <p:nvPr/>
        </p:nvPicPr>
        <p:blipFill>
          <a:blip r:embed="rId2"/>
          <a:stretch>
            <a:fillRect/>
          </a:stretch>
        </p:blipFill>
        <p:spPr>
          <a:xfrm>
            <a:off x="231561" y="104155"/>
            <a:ext cx="2044593" cy="1949252"/>
          </a:xfrm>
          <a:prstGeom prst="rect">
            <a:avLst/>
          </a:prstGeom>
          <a:ln w="12700">
            <a:miter lim="400000"/>
          </a:ln>
        </p:spPr>
      </p:pic>
      <p:sp>
        <p:nvSpPr>
          <p:cNvPr id="6" name="BOĞAZİÇİ UNIVERSITY…">
            <a:extLst>
              <a:ext uri="{FF2B5EF4-FFF2-40B4-BE49-F238E27FC236}">
                <a16:creationId xmlns:a16="http://schemas.microsoft.com/office/drawing/2014/main" id="{7D168577-F028-F25A-7D4B-37B81C1D45B6}"/>
              </a:ext>
            </a:extLst>
          </p:cNvPr>
          <p:cNvSpPr txBox="1"/>
          <p:nvPr/>
        </p:nvSpPr>
        <p:spPr>
          <a:xfrm>
            <a:off x="2347486" y="503359"/>
            <a:ext cx="9358739"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defRPr sz="7500">
                <a:solidFill>
                  <a:srgbClr val="FFFFFF"/>
                </a:solidFill>
              </a:defRPr>
            </a:pPr>
            <a:r>
              <a:rPr sz="4800" dirty="0"/>
              <a:t>BOĞAZİÇİ UNIVERSITY</a:t>
            </a:r>
          </a:p>
          <a:p>
            <a:pPr algn="ctr">
              <a:defRPr sz="5500">
                <a:solidFill>
                  <a:srgbClr val="FFFFFF"/>
                </a:solidFill>
              </a:defRPr>
            </a:pPr>
            <a:r>
              <a:rPr sz="3600" dirty="0"/>
              <a:t>Faculty of Arts and Sciences</a:t>
            </a:r>
          </a:p>
          <a:p>
            <a:pPr algn="ctr">
              <a:defRPr sz="5500">
                <a:solidFill>
                  <a:srgbClr val="FFFFFF"/>
                </a:solidFill>
              </a:defRPr>
            </a:pPr>
            <a:r>
              <a:rPr sz="3600" dirty="0"/>
              <a:t>Physics Department</a:t>
            </a:r>
          </a:p>
        </p:txBody>
      </p:sp>
      <p:sp>
        <p:nvSpPr>
          <p:cNvPr id="8" name="PERFORMANCE ANALYSIS OF TRANSITION RADIATION TRACKER IN ATLAS">
            <a:extLst>
              <a:ext uri="{FF2B5EF4-FFF2-40B4-BE49-F238E27FC236}">
                <a16:creationId xmlns:a16="http://schemas.microsoft.com/office/drawing/2014/main" id="{E0ADAA50-3E68-8A21-A5B5-5910A4D213F2}"/>
              </a:ext>
            </a:extLst>
          </p:cNvPr>
          <p:cNvSpPr txBox="1">
            <a:spLocks noGrp="1"/>
          </p:cNvSpPr>
          <p:nvPr>
            <p:ph type="ctrTitle"/>
          </p:nvPr>
        </p:nvSpPr>
        <p:spPr>
          <a:xfrm>
            <a:off x="1779008" y="3451103"/>
            <a:ext cx="8633983" cy="2113281"/>
          </a:xfrm>
          <a:prstGeom prst="rect">
            <a:avLst/>
          </a:prstGeom>
        </p:spPr>
        <p:txBody>
          <a:bodyPr>
            <a:normAutofit fontScale="90000"/>
          </a:bodyPr>
          <a:lstStyle/>
          <a:p>
            <a:pPr algn="ctr">
              <a:lnSpc>
                <a:spcPct val="100000"/>
              </a:lnSpc>
              <a:defRPr sz="12500" b="0" spc="-250"/>
            </a:pPr>
            <a:r>
              <a:rPr lang="en-US" sz="4400" spc="-188" dirty="0">
                <a:latin typeface="Geneva"/>
                <a:ea typeface="Geneva"/>
                <a:cs typeface="Geneva"/>
                <a:sym typeface="Geneva"/>
              </a:rPr>
              <a:t>DESING AND SIMULATION SOFTWARE FOR RHODOTRON TYPE</a:t>
            </a:r>
            <a:r>
              <a:rPr lang="tr-TR" sz="4400" spc="-188" dirty="0">
                <a:latin typeface="Geneva"/>
                <a:ea typeface="Geneva"/>
                <a:cs typeface="Geneva"/>
                <a:sym typeface="Geneva"/>
              </a:rPr>
              <a:t> </a:t>
            </a:r>
            <a:r>
              <a:rPr lang="en-US" sz="4400" spc="-188" dirty="0">
                <a:latin typeface="Geneva"/>
                <a:ea typeface="Geneva"/>
                <a:cs typeface="Geneva"/>
                <a:sym typeface="Geneva"/>
              </a:rPr>
              <a:t>ELECTRON ACCELERATORS</a:t>
            </a:r>
            <a:endParaRPr sz="4400" spc="-24" dirty="0"/>
          </a:p>
        </p:txBody>
      </p:sp>
      <p:sp>
        <p:nvSpPr>
          <p:cNvPr id="10" name="TextBox 9">
            <a:extLst>
              <a:ext uri="{FF2B5EF4-FFF2-40B4-BE49-F238E27FC236}">
                <a16:creationId xmlns:a16="http://schemas.microsoft.com/office/drawing/2014/main" id="{CE2BA851-955E-D3E3-6935-FFF30B561291}"/>
              </a:ext>
            </a:extLst>
          </p:cNvPr>
          <p:cNvSpPr txBox="1"/>
          <p:nvPr/>
        </p:nvSpPr>
        <p:spPr>
          <a:xfrm>
            <a:off x="117777" y="6345230"/>
            <a:ext cx="2272160" cy="369332"/>
          </a:xfrm>
          <a:prstGeom prst="rect">
            <a:avLst/>
          </a:prstGeom>
          <a:noFill/>
        </p:spPr>
        <p:txBody>
          <a:bodyPr wrap="none" rtlCol="0">
            <a:spAutoFit/>
          </a:bodyPr>
          <a:lstStyle/>
          <a:p>
            <a:r>
              <a:rPr lang="tr-TR" b="1" dirty="0"/>
              <a:t>Muhammet Furkan Er</a:t>
            </a:r>
          </a:p>
        </p:txBody>
      </p:sp>
      <p:sp>
        <p:nvSpPr>
          <p:cNvPr id="2" name="Slide Number Placeholder 1">
            <a:extLst>
              <a:ext uri="{FF2B5EF4-FFF2-40B4-BE49-F238E27FC236}">
                <a16:creationId xmlns:a16="http://schemas.microsoft.com/office/drawing/2014/main" id="{4FEBEFF8-3C55-393E-A773-D7E5039AC1DE}"/>
              </a:ext>
            </a:extLst>
          </p:cNvPr>
          <p:cNvSpPr>
            <a:spLocks noGrp="1"/>
          </p:cNvSpPr>
          <p:nvPr>
            <p:ph type="sldNum" sz="quarter" idx="12"/>
          </p:nvPr>
        </p:nvSpPr>
        <p:spPr/>
        <p:txBody>
          <a:bodyPr/>
          <a:lstStyle/>
          <a:p>
            <a:fld id="{B67BF8F8-67F3-499B-A441-62C75F4E249C}" type="slidenum">
              <a:rPr lang="tr-TR" smtClean="0"/>
              <a:t>1</a:t>
            </a:fld>
            <a:endParaRPr lang="tr-TR"/>
          </a:p>
        </p:txBody>
      </p:sp>
    </p:spTree>
    <p:extLst>
      <p:ext uri="{BB962C8B-B14F-4D97-AF65-F5344CB8AC3E}">
        <p14:creationId xmlns:p14="http://schemas.microsoft.com/office/powerpoint/2010/main" val="2531637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953867-6AA4-2457-08DC-4467727219AE}"/>
              </a:ext>
            </a:extLst>
          </p:cNvPr>
          <p:cNvPicPr>
            <a:picLocks noChangeAspect="1"/>
          </p:cNvPicPr>
          <p:nvPr/>
        </p:nvPicPr>
        <p:blipFill>
          <a:blip r:embed="rId2"/>
          <a:stretch>
            <a:fillRect/>
          </a:stretch>
        </p:blipFill>
        <p:spPr>
          <a:xfrm>
            <a:off x="6501140" y="1147112"/>
            <a:ext cx="4003509" cy="1084284"/>
          </a:xfrm>
          <a:prstGeom prst="rect">
            <a:avLst/>
          </a:prstGeom>
        </p:spPr>
      </p:pic>
      <p:pic>
        <p:nvPicPr>
          <p:cNvPr id="5" name="Picture 4">
            <a:extLst>
              <a:ext uri="{FF2B5EF4-FFF2-40B4-BE49-F238E27FC236}">
                <a16:creationId xmlns:a16="http://schemas.microsoft.com/office/drawing/2014/main" id="{6ADBAE85-3571-C7CE-3ADE-C3537D0A61E1}"/>
              </a:ext>
            </a:extLst>
          </p:cNvPr>
          <p:cNvPicPr>
            <a:picLocks noChangeAspect="1"/>
          </p:cNvPicPr>
          <p:nvPr/>
        </p:nvPicPr>
        <p:blipFill>
          <a:blip r:embed="rId3"/>
          <a:stretch>
            <a:fillRect/>
          </a:stretch>
        </p:blipFill>
        <p:spPr>
          <a:xfrm>
            <a:off x="6591513" y="5341346"/>
            <a:ext cx="3612611" cy="713602"/>
          </a:xfrm>
          <a:prstGeom prst="rect">
            <a:avLst/>
          </a:prstGeom>
        </p:spPr>
      </p:pic>
      <p:pic>
        <p:nvPicPr>
          <p:cNvPr id="6" name="Picture 5">
            <a:extLst>
              <a:ext uri="{FF2B5EF4-FFF2-40B4-BE49-F238E27FC236}">
                <a16:creationId xmlns:a16="http://schemas.microsoft.com/office/drawing/2014/main" id="{46D5BB2C-FE7C-F45C-1D80-01A32560D667}"/>
              </a:ext>
            </a:extLst>
          </p:cNvPr>
          <p:cNvPicPr>
            <a:picLocks noChangeAspect="1"/>
          </p:cNvPicPr>
          <p:nvPr/>
        </p:nvPicPr>
        <p:blipFill>
          <a:blip r:embed="rId4"/>
          <a:stretch>
            <a:fillRect/>
          </a:stretch>
        </p:blipFill>
        <p:spPr>
          <a:xfrm>
            <a:off x="7849431" y="4471291"/>
            <a:ext cx="1306924" cy="491363"/>
          </a:xfrm>
          <a:prstGeom prst="rect">
            <a:avLst/>
          </a:prstGeom>
        </p:spPr>
      </p:pic>
      <p:pic>
        <p:nvPicPr>
          <p:cNvPr id="7" name="Picture 6">
            <a:extLst>
              <a:ext uri="{FF2B5EF4-FFF2-40B4-BE49-F238E27FC236}">
                <a16:creationId xmlns:a16="http://schemas.microsoft.com/office/drawing/2014/main" id="{2325EC62-4861-4273-A907-4A66CF55863D}"/>
              </a:ext>
            </a:extLst>
          </p:cNvPr>
          <p:cNvPicPr>
            <a:picLocks noChangeAspect="1"/>
          </p:cNvPicPr>
          <p:nvPr/>
        </p:nvPicPr>
        <p:blipFill>
          <a:blip r:embed="rId5"/>
          <a:stretch>
            <a:fillRect/>
          </a:stretch>
        </p:blipFill>
        <p:spPr>
          <a:xfrm>
            <a:off x="7152310" y="2872323"/>
            <a:ext cx="2701165" cy="1341058"/>
          </a:xfrm>
          <a:prstGeom prst="rect">
            <a:avLst/>
          </a:prstGeom>
        </p:spPr>
      </p:pic>
      <p:sp>
        <p:nvSpPr>
          <p:cNvPr id="8" name="TextBox 7">
            <a:extLst>
              <a:ext uri="{FF2B5EF4-FFF2-40B4-BE49-F238E27FC236}">
                <a16:creationId xmlns:a16="http://schemas.microsoft.com/office/drawing/2014/main" id="{68A21FEF-C87B-1464-9378-1590D9278D21}"/>
              </a:ext>
            </a:extLst>
          </p:cNvPr>
          <p:cNvSpPr txBox="1"/>
          <p:nvPr/>
        </p:nvSpPr>
        <p:spPr>
          <a:xfrm>
            <a:off x="3369591" y="159879"/>
            <a:ext cx="5742958" cy="584775"/>
          </a:xfrm>
          <a:prstGeom prst="rect">
            <a:avLst/>
          </a:prstGeom>
          <a:noFill/>
        </p:spPr>
        <p:txBody>
          <a:bodyPr wrap="square">
            <a:spAutoFit/>
          </a:bodyPr>
          <a:lstStyle/>
          <a:p>
            <a:r>
              <a:rPr lang="tr-TR" sz="3200" b="1" dirty="0"/>
              <a:t>Acceleration in Rhodotron Cavity</a:t>
            </a:r>
          </a:p>
        </p:txBody>
      </p:sp>
      <p:sp>
        <p:nvSpPr>
          <p:cNvPr id="9" name="TextBox 8">
            <a:extLst>
              <a:ext uri="{FF2B5EF4-FFF2-40B4-BE49-F238E27FC236}">
                <a16:creationId xmlns:a16="http://schemas.microsoft.com/office/drawing/2014/main" id="{C9F91C87-9AA9-AAF4-7CDB-C9115E3265A4}"/>
              </a:ext>
            </a:extLst>
          </p:cNvPr>
          <p:cNvSpPr txBox="1"/>
          <p:nvPr/>
        </p:nvSpPr>
        <p:spPr>
          <a:xfrm>
            <a:off x="1639669" y="1002564"/>
            <a:ext cx="3100529" cy="1815882"/>
          </a:xfrm>
          <a:prstGeom prst="rect">
            <a:avLst/>
          </a:prstGeom>
          <a:noFill/>
        </p:spPr>
        <p:txBody>
          <a:bodyPr wrap="none" rtlCol="0">
            <a:spAutoFit/>
          </a:bodyPr>
          <a:lstStyle/>
          <a:p>
            <a:r>
              <a:rPr lang="tr-TR" sz="1600" dirty="0"/>
              <a:t>Shunt Impedance of a simple </a:t>
            </a:r>
          </a:p>
          <a:p>
            <a:r>
              <a:rPr lang="tr-TR" sz="1600" dirty="0"/>
              <a:t>coaxial cylindirical cavity (</a:t>
            </a:r>
            <a:r>
              <a:rPr lang="tr-TR" sz="1600" b="1" dirty="0"/>
              <a:t>Zs</a:t>
            </a:r>
            <a:r>
              <a:rPr lang="tr-TR" sz="1600" dirty="0"/>
              <a:t>)</a:t>
            </a:r>
          </a:p>
          <a:p>
            <a:pPr marL="285750" indent="-285750">
              <a:buFont typeface="Arial" panose="020B0604020202020204" pitchFamily="34" charset="0"/>
              <a:buChar char="•"/>
            </a:pPr>
            <a:r>
              <a:rPr lang="tr-TR" sz="1600" b="1" dirty="0"/>
              <a:t>R1</a:t>
            </a:r>
            <a:r>
              <a:rPr lang="tr-TR" sz="1600" dirty="0"/>
              <a:t> : radius of the inner cylinder</a:t>
            </a:r>
          </a:p>
          <a:p>
            <a:pPr marL="285750" indent="-285750">
              <a:buFont typeface="Arial" panose="020B0604020202020204" pitchFamily="34" charset="0"/>
              <a:buChar char="•"/>
            </a:pPr>
            <a:r>
              <a:rPr lang="tr-TR" sz="1600" b="1" dirty="0"/>
              <a:t>R2</a:t>
            </a:r>
            <a:r>
              <a:rPr lang="tr-TR" sz="1600" dirty="0"/>
              <a:t> : radius of the outer cylinder</a:t>
            </a:r>
          </a:p>
          <a:p>
            <a:pPr marL="285750" indent="-285750">
              <a:buFont typeface="Arial" panose="020B0604020202020204" pitchFamily="34" charset="0"/>
              <a:buChar char="•"/>
            </a:pPr>
            <a:r>
              <a:rPr lang="tr-TR" sz="1600" b="1" dirty="0"/>
              <a:t>h</a:t>
            </a:r>
            <a:r>
              <a:rPr lang="tr-TR" sz="1600" dirty="0"/>
              <a:t> : height of the cavity</a:t>
            </a:r>
          </a:p>
          <a:p>
            <a:pPr marL="285750" indent="-285750">
              <a:buFont typeface="Arial" panose="020B0604020202020204" pitchFamily="34" charset="0"/>
              <a:buChar char="•"/>
            </a:pPr>
            <a:r>
              <a:rPr lang="el-GR" sz="1600" b="1" dirty="0"/>
              <a:t>ρ</a:t>
            </a:r>
            <a:r>
              <a:rPr lang="tr-TR" sz="1600" b="1" dirty="0"/>
              <a:t>s </a:t>
            </a:r>
            <a:r>
              <a:rPr lang="tr-TR" sz="1600" dirty="0"/>
              <a:t>: skin resistivity</a:t>
            </a:r>
          </a:p>
          <a:p>
            <a:pPr marL="285750" indent="-285750">
              <a:buFont typeface="Arial" panose="020B0604020202020204" pitchFamily="34" charset="0"/>
              <a:buChar char="•"/>
            </a:pPr>
            <a:r>
              <a:rPr lang="tr-TR" sz="1600" b="1" dirty="0"/>
              <a:t>μ </a:t>
            </a:r>
            <a:r>
              <a:rPr lang="tr-TR" sz="1600" dirty="0"/>
              <a:t>: permeability</a:t>
            </a:r>
          </a:p>
        </p:txBody>
      </p:sp>
      <p:pic>
        <p:nvPicPr>
          <p:cNvPr id="11" name="Picture 10">
            <a:extLst>
              <a:ext uri="{FF2B5EF4-FFF2-40B4-BE49-F238E27FC236}">
                <a16:creationId xmlns:a16="http://schemas.microsoft.com/office/drawing/2014/main" id="{CE484BED-A93A-A2D6-B9DA-BDC52E4F9F7D}"/>
              </a:ext>
            </a:extLst>
          </p:cNvPr>
          <p:cNvPicPr>
            <a:picLocks noChangeAspect="1"/>
          </p:cNvPicPr>
          <p:nvPr/>
        </p:nvPicPr>
        <p:blipFill>
          <a:blip r:embed="rId6"/>
          <a:stretch>
            <a:fillRect/>
          </a:stretch>
        </p:blipFill>
        <p:spPr>
          <a:xfrm>
            <a:off x="8021245" y="2103981"/>
            <a:ext cx="968708" cy="424310"/>
          </a:xfrm>
          <a:prstGeom prst="rect">
            <a:avLst/>
          </a:prstGeom>
        </p:spPr>
      </p:pic>
      <p:sp>
        <p:nvSpPr>
          <p:cNvPr id="13" name="TextBox 12">
            <a:extLst>
              <a:ext uri="{FF2B5EF4-FFF2-40B4-BE49-F238E27FC236}">
                <a16:creationId xmlns:a16="http://schemas.microsoft.com/office/drawing/2014/main" id="{07EC4751-4DFA-D4A1-D901-0D22A0603D24}"/>
              </a:ext>
            </a:extLst>
          </p:cNvPr>
          <p:cNvSpPr txBox="1"/>
          <p:nvPr/>
        </p:nvSpPr>
        <p:spPr>
          <a:xfrm>
            <a:off x="2064902" y="3127353"/>
            <a:ext cx="2250059" cy="830997"/>
          </a:xfrm>
          <a:prstGeom prst="rect">
            <a:avLst/>
          </a:prstGeom>
          <a:noFill/>
        </p:spPr>
        <p:txBody>
          <a:bodyPr wrap="square">
            <a:spAutoFit/>
          </a:bodyPr>
          <a:lstStyle/>
          <a:p>
            <a:r>
              <a:rPr lang="tr-TR" sz="1600" dirty="0"/>
              <a:t>Time transit factor (</a:t>
            </a:r>
            <a:r>
              <a:rPr lang="tr-TR" sz="1600" b="1" dirty="0"/>
              <a:t>T</a:t>
            </a:r>
            <a:r>
              <a:rPr lang="tr-TR" sz="1600" dirty="0"/>
              <a:t>)</a:t>
            </a:r>
          </a:p>
          <a:p>
            <a:pPr marL="285750" indent="-285750">
              <a:buFont typeface="Arial" panose="020B0604020202020204" pitchFamily="34" charset="0"/>
              <a:buChar char="•"/>
            </a:pPr>
            <a:r>
              <a:rPr lang="tr-TR" sz="1600" b="1" dirty="0"/>
              <a:t>λ</a:t>
            </a:r>
            <a:r>
              <a:rPr lang="tr-TR" sz="1600" dirty="0"/>
              <a:t> : wavelength of the E &amp; B fields</a:t>
            </a:r>
          </a:p>
        </p:txBody>
      </p:sp>
      <p:sp>
        <p:nvSpPr>
          <p:cNvPr id="15" name="TextBox 14">
            <a:extLst>
              <a:ext uri="{FF2B5EF4-FFF2-40B4-BE49-F238E27FC236}">
                <a16:creationId xmlns:a16="http://schemas.microsoft.com/office/drawing/2014/main" id="{2D958176-28E5-5821-E4BD-9E19D4C916CC}"/>
              </a:ext>
            </a:extLst>
          </p:cNvPr>
          <p:cNvSpPr txBox="1"/>
          <p:nvPr/>
        </p:nvSpPr>
        <p:spPr>
          <a:xfrm>
            <a:off x="1784266" y="4547695"/>
            <a:ext cx="3170651" cy="338554"/>
          </a:xfrm>
          <a:prstGeom prst="rect">
            <a:avLst/>
          </a:prstGeom>
          <a:noFill/>
        </p:spPr>
        <p:txBody>
          <a:bodyPr wrap="square">
            <a:spAutoFit/>
          </a:bodyPr>
          <a:lstStyle/>
          <a:p>
            <a:r>
              <a:rPr lang="tr-TR" sz="1600" dirty="0"/>
              <a:t>Effective Shunt Impedance (</a:t>
            </a:r>
            <a:r>
              <a:rPr lang="tr-TR" sz="1600" b="1" dirty="0"/>
              <a:t>Zse</a:t>
            </a:r>
            <a:r>
              <a:rPr lang="tr-TR" sz="1600" dirty="0"/>
              <a:t>)</a:t>
            </a:r>
          </a:p>
        </p:txBody>
      </p:sp>
      <p:sp>
        <p:nvSpPr>
          <p:cNvPr id="16" name="TextBox 15">
            <a:extLst>
              <a:ext uri="{FF2B5EF4-FFF2-40B4-BE49-F238E27FC236}">
                <a16:creationId xmlns:a16="http://schemas.microsoft.com/office/drawing/2014/main" id="{EC65192D-7DE3-A8B8-18BB-2E5413EA487A}"/>
              </a:ext>
            </a:extLst>
          </p:cNvPr>
          <p:cNvSpPr txBox="1"/>
          <p:nvPr/>
        </p:nvSpPr>
        <p:spPr>
          <a:xfrm>
            <a:off x="1639668" y="5249148"/>
            <a:ext cx="3100529" cy="1077218"/>
          </a:xfrm>
          <a:prstGeom prst="rect">
            <a:avLst/>
          </a:prstGeom>
          <a:noFill/>
        </p:spPr>
        <p:txBody>
          <a:bodyPr wrap="square" rtlCol="0">
            <a:spAutoFit/>
          </a:bodyPr>
          <a:lstStyle/>
          <a:p>
            <a:r>
              <a:rPr lang="tr-TR" sz="1600" dirty="0"/>
              <a:t>Energy gain (</a:t>
            </a:r>
            <a:r>
              <a:rPr lang="el-GR" sz="1600" b="1" dirty="0"/>
              <a:t>Δ</a:t>
            </a:r>
            <a:r>
              <a:rPr lang="tr-TR" sz="1600" b="1" dirty="0"/>
              <a:t>E</a:t>
            </a:r>
            <a:r>
              <a:rPr lang="tr-TR" sz="1600" dirty="0"/>
              <a:t>) of a relativistic particle crossing r=0 at </a:t>
            </a:r>
            <a:r>
              <a:rPr lang="el-GR" sz="1600" b="1" dirty="0"/>
              <a:t>φ</a:t>
            </a:r>
            <a:r>
              <a:rPr lang="tr-TR" sz="1600" dirty="0"/>
              <a:t>=</a:t>
            </a:r>
            <a:r>
              <a:rPr lang="el-GR" sz="1600" dirty="0"/>
              <a:t>2π</a:t>
            </a:r>
            <a:r>
              <a:rPr lang="tr-TR" sz="1600" dirty="0"/>
              <a:t>*</a:t>
            </a:r>
            <a:r>
              <a:rPr lang="tr-TR" sz="1600" i="1" dirty="0"/>
              <a:t>f</a:t>
            </a:r>
            <a:r>
              <a:rPr lang="tr-TR" sz="1600" dirty="0"/>
              <a:t>*t</a:t>
            </a:r>
          </a:p>
          <a:p>
            <a:pPr marL="285750" indent="-285750">
              <a:buFont typeface="Arial" panose="020B0604020202020204" pitchFamily="34" charset="0"/>
              <a:buChar char="•"/>
            </a:pPr>
            <a:r>
              <a:rPr lang="tr-TR" sz="1600" b="1" dirty="0"/>
              <a:t>Pdiss</a:t>
            </a:r>
            <a:r>
              <a:rPr lang="tr-TR" sz="1600" dirty="0"/>
              <a:t> : Power dissipated on the cavity walls</a:t>
            </a:r>
          </a:p>
        </p:txBody>
      </p:sp>
      <p:sp>
        <p:nvSpPr>
          <p:cNvPr id="2" name="Slide Number Placeholder 1">
            <a:extLst>
              <a:ext uri="{FF2B5EF4-FFF2-40B4-BE49-F238E27FC236}">
                <a16:creationId xmlns:a16="http://schemas.microsoft.com/office/drawing/2014/main" id="{F3C42D3D-7B21-84C9-9822-EFAF2FB4E11F}"/>
              </a:ext>
            </a:extLst>
          </p:cNvPr>
          <p:cNvSpPr>
            <a:spLocks noGrp="1"/>
          </p:cNvSpPr>
          <p:nvPr>
            <p:ph type="sldNum" sz="quarter" idx="12"/>
          </p:nvPr>
        </p:nvSpPr>
        <p:spPr/>
        <p:txBody>
          <a:bodyPr/>
          <a:lstStyle/>
          <a:p>
            <a:fld id="{B67BF8F8-67F3-499B-A441-62C75F4E249C}" type="slidenum">
              <a:rPr lang="tr-TR" smtClean="0"/>
              <a:t>10</a:t>
            </a:fld>
            <a:endParaRPr lang="tr-TR"/>
          </a:p>
        </p:txBody>
      </p:sp>
    </p:spTree>
    <p:extLst>
      <p:ext uri="{BB962C8B-B14F-4D97-AF65-F5344CB8AC3E}">
        <p14:creationId xmlns:p14="http://schemas.microsoft.com/office/powerpoint/2010/main" val="2193469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B7A6BA-DD0B-0C5D-0F03-B59DB3D10D14}"/>
              </a:ext>
            </a:extLst>
          </p:cNvPr>
          <p:cNvPicPr>
            <a:picLocks noChangeAspect="1"/>
          </p:cNvPicPr>
          <p:nvPr/>
        </p:nvPicPr>
        <p:blipFill>
          <a:blip r:embed="rId2"/>
          <a:stretch>
            <a:fillRect/>
          </a:stretch>
        </p:blipFill>
        <p:spPr>
          <a:xfrm>
            <a:off x="5411028" y="1846293"/>
            <a:ext cx="6266277" cy="1745118"/>
          </a:xfrm>
          <a:prstGeom prst="rect">
            <a:avLst/>
          </a:prstGeom>
        </p:spPr>
      </p:pic>
      <p:sp>
        <p:nvSpPr>
          <p:cNvPr id="6" name="TextBox 5">
            <a:extLst>
              <a:ext uri="{FF2B5EF4-FFF2-40B4-BE49-F238E27FC236}">
                <a16:creationId xmlns:a16="http://schemas.microsoft.com/office/drawing/2014/main" id="{076B7591-7437-04E5-5C07-52F5E0398D3E}"/>
              </a:ext>
            </a:extLst>
          </p:cNvPr>
          <p:cNvSpPr txBox="1"/>
          <p:nvPr/>
        </p:nvSpPr>
        <p:spPr>
          <a:xfrm>
            <a:off x="651353" y="2257187"/>
            <a:ext cx="4321480" cy="923330"/>
          </a:xfrm>
          <a:prstGeom prst="rect">
            <a:avLst/>
          </a:prstGeom>
          <a:noFill/>
        </p:spPr>
        <p:txBody>
          <a:bodyPr wrap="square" rtlCol="0">
            <a:spAutoFit/>
          </a:bodyPr>
          <a:lstStyle/>
          <a:p>
            <a:r>
              <a:rPr lang="tr-TR" dirty="0"/>
              <a:t>Optimized characteristics by Jacques Pottier</a:t>
            </a:r>
          </a:p>
          <a:p>
            <a:pPr marL="285750" indent="-285750">
              <a:buFont typeface="Arial" panose="020B0604020202020204" pitchFamily="34" charset="0"/>
              <a:buChar char="•"/>
            </a:pPr>
            <a:r>
              <a:rPr lang="tr-TR" dirty="0"/>
              <a:t>Zsp : practical effective shunt impedance, taken as 0.85Zse</a:t>
            </a:r>
          </a:p>
        </p:txBody>
      </p:sp>
      <p:pic>
        <p:nvPicPr>
          <p:cNvPr id="8" name="Picture 7">
            <a:extLst>
              <a:ext uri="{FF2B5EF4-FFF2-40B4-BE49-F238E27FC236}">
                <a16:creationId xmlns:a16="http://schemas.microsoft.com/office/drawing/2014/main" id="{2FC40F18-9397-5540-53C2-9DCEC478B2CE}"/>
              </a:ext>
            </a:extLst>
          </p:cNvPr>
          <p:cNvPicPr>
            <a:picLocks noChangeAspect="1"/>
          </p:cNvPicPr>
          <p:nvPr/>
        </p:nvPicPr>
        <p:blipFill>
          <a:blip r:embed="rId3"/>
          <a:stretch>
            <a:fillRect/>
          </a:stretch>
        </p:blipFill>
        <p:spPr>
          <a:xfrm>
            <a:off x="6895091" y="4306030"/>
            <a:ext cx="3298149" cy="570533"/>
          </a:xfrm>
          <a:prstGeom prst="rect">
            <a:avLst/>
          </a:prstGeom>
        </p:spPr>
      </p:pic>
      <p:sp>
        <p:nvSpPr>
          <p:cNvPr id="9" name="TextBox 8">
            <a:extLst>
              <a:ext uri="{FF2B5EF4-FFF2-40B4-BE49-F238E27FC236}">
                <a16:creationId xmlns:a16="http://schemas.microsoft.com/office/drawing/2014/main" id="{8F00AA3C-1AA2-3F9E-B662-3E7393502B81}"/>
              </a:ext>
            </a:extLst>
          </p:cNvPr>
          <p:cNvSpPr txBox="1"/>
          <p:nvPr/>
        </p:nvSpPr>
        <p:spPr>
          <a:xfrm>
            <a:off x="651353" y="3999400"/>
            <a:ext cx="5133163" cy="1754326"/>
          </a:xfrm>
          <a:prstGeom prst="rect">
            <a:avLst/>
          </a:prstGeom>
          <a:noFill/>
        </p:spPr>
        <p:txBody>
          <a:bodyPr wrap="square" rtlCol="0">
            <a:spAutoFit/>
          </a:bodyPr>
          <a:lstStyle/>
          <a:p>
            <a:r>
              <a:rPr lang="tr-TR" dirty="0"/>
              <a:t>Energy gain after </a:t>
            </a:r>
            <a:r>
              <a:rPr lang="tr-TR" b="1" dirty="0"/>
              <a:t>n</a:t>
            </a:r>
            <a:r>
              <a:rPr lang="tr-TR" dirty="0"/>
              <a:t> successive acceleration cycles (</a:t>
            </a:r>
            <a:r>
              <a:rPr lang="el-GR" sz="1800" b="1" dirty="0"/>
              <a:t>Δ</a:t>
            </a:r>
            <a:r>
              <a:rPr lang="tr-TR" sz="1800" b="1" dirty="0"/>
              <a:t>En</a:t>
            </a:r>
            <a:r>
              <a:rPr lang="tr-TR" dirty="0"/>
              <a:t>) calculated by Pottier.</a:t>
            </a:r>
          </a:p>
          <a:p>
            <a:pPr marL="285750" indent="-285750">
              <a:buFont typeface="Arial" panose="020B0604020202020204" pitchFamily="34" charset="0"/>
              <a:buChar char="•"/>
            </a:pPr>
            <a:r>
              <a:rPr lang="tr-TR" sz="1800" b="1" dirty="0"/>
              <a:t>λ</a:t>
            </a:r>
            <a:r>
              <a:rPr lang="tr-TR" sz="1800" dirty="0"/>
              <a:t> : wavelength of the E &amp; B fields in meters</a:t>
            </a:r>
          </a:p>
          <a:p>
            <a:pPr marL="285750" indent="-285750">
              <a:buFont typeface="Arial" panose="020B0604020202020204" pitchFamily="34" charset="0"/>
              <a:buChar char="•"/>
            </a:pPr>
            <a:r>
              <a:rPr lang="tr-TR" sz="1800" b="1" dirty="0"/>
              <a:t>P</a:t>
            </a:r>
            <a:r>
              <a:rPr lang="tr-TR" sz="1800" dirty="0"/>
              <a:t> : Power dissipated on the cavity walls in watts</a:t>
            </a:r>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endParaRPr lang="tr-TR" dirty="0"/>
          </a:p>
        </p:txBody>
      </p:sp>
      <p:sp>
        <p:nvSpPr>
          <p:cNvPr id="11" name="TextBox 10">
            <a:extLst>
              <a:ext uri="{FF2B5EF4-FFF2-40B4-BE49-F238E27FC236}">
                <a16:creationId xmlns:a16="http://schemas.microsoft.com/office/drawing/2014/main" id="{71F27D96-155C-4459-A088-51EF38E837B3}"/>
              </a:ext>
            </a:extLst>
          </p:cNvPr>
          <p:cNvSpPr txBox="1"/>
          <p:nvPr/>
        </p:nvSpPr>
        <p:spPr>
          <a:xfrm>
            <a:off x="3008379" y="166650"/>
            <a:ext cx="6175241" cy="584775"/>
          </a:xfrm>
          <a:prstGeom prst="rect">
            <a:avLst/>
          </a:prstGeom>
          <a:noFill/>
        </p:spPr>
        <p:txBody>
          <a:bodyPr wrap="square">
            <a:spAutoFit/>
          </a:bodyPr>
          <a:lstStyle/>
          <a:p>
            <a:r>
              <a:rPr lang="tr-TR" sz="3200" b="1" dirty="0"/>
              <a:t>Energy Gain Calculations by Pottier</a:t>
            </a:r>
          </a:p>
        </p:txBody>
      </p:sp>
      <p:sp>
        <p:nvSpPr>
          <p:cNvPr id="2" name="Slide Number Placeholder 1">
            <a:extLst>
              <a:ext uri="{FF2B5EF4-FFF2-40B4-BE49-F238E27FC236}">
                <a16:creationId xmlns:a16="http://schemas.microsoft.com/office/drawing/2014/main" id="{DB65B9D4-9DF1-7510-7BE3-20732A1AC8E5}"/>
              </a:ext>
            </a:extLst>
          </p:cNvPr>
          <p:cNvSpPr>
            <a:spLocks noGrp="1"/>
          </p:cNvSpPr>
          <p:nvPr>
            <p:ph type="sldNum" sz="quarter" idx="12"/>
          </p:nvPr>
        </p:nvSpPr>
        <p:spPr/>
        <p:txBody>
          <a:bodyPr/>
          <a:lstStyle/>
          <a:p>
            <a:fld id="{B67BF8F8-67F3-499B-A441-62C75F4E249C}" type="slidenum">
              <a:rPr lang="tr-TR" smtClean="0"/>
              <a:t>11</a:t>
            </a:fld>
            <a:endParaRPr lang="tr-TR"/>
          </a:p>
        </p:txBody>
      </p:sp>
    </p:spTree>
    <p:extLst>
      <p:ext uri="{BB962C8B-B14F-4D97-AF65-F5344CB8AC3E}">
        <p14:creationId xmlns:p14="http://schemas.microsoft.com/office/powerpoint/2010/main" val="1911476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347A20-2FA7-7A21-5C86-F6F23F683A8A}"/>
              </a:ext>
            </a:extLst>
          </p:cNvPr>
          <p:cNvSpPr txBox="1"/>
          <p:nvPr/>
        </p:nvSpPr>
        <p:spPr>
          <a:xfrm>
            <a:off x="4700414" y="210492"/>
            <a:ext cx="2791172" cy="584775"/>
          </a:xfrm>
          <a:prstGeom prst="rect">
            <a:avLst/>
          </a:prstGeom>
          <a:noFill/>
        </p:spPr>
        <p:txBody>
          <a:bodyPr wrap="square">
            <a:spAutoFit/>
          </a:bodyPr>
          <a:lstStyle/>
          <a:p>
            <a:r>
              <a:rPr lang="tr-TR" sz="3200" b="1" dirty="0"/>
              <a:t>Available Tools</a:t>
            </a:r>
          </a:p>
        </p:txBody>
      </p:sp>
      <p:sp>
        <p:nvSpPr>
          <p:cNvPr id="8" name="TextBox 7">
            <a:extLst>
              <a:ext uri="{FF2B5EF4-FFF2-40B4-BE49-F238E27FC236}">
                <a16:creationId xmlns:a16="http://schemas.microsoft.com/office/drawing/2014/main" id="{E201B255-53C9-5F9D-A862-6AF08B10B3A3}"/>
              </a:ext>
            </a:extLst>
          </p:cNvPr>
          <p:cNvSpPr txBox="1"/>
          <p:nvPr/>
        </p:nvSpPr>
        <p:spPr>
          <a:xfrm>
            <a:off x="670091" y="1274564"/>
            <a:ext cx="6093994" cy="4924425"/>
          </a:xfrm>
          <a:prstGeom prst="rect">
            <a:avLst/>
          </a:prstGeom>
          <a:noFill/>
        </p:spPr>
        <p:txBody>
          <a:bodyPr wrap="square">
            <a:spAutoFit/>
          </a:bodyPr>
          <a:lstStyle/>
          <a:p>
            <a:pPr marL="285750" indent="-285750">
              <a:buFont typeface="Wingdings" panose="05000000000000000000" pitchFamily="2" charset="2"/>
              <a:buChar char="Ø"/>
            </a:pPr>
            <a:r>
              <a:rPr lang="tr-TR" sz="2000" b="1" dirty="0"/>
              <a:t>Poisson Superfish</a:t>
            </a:r>
          </a:p>
          <a:p>
            <a:pPr marL="800100" lvl="1" indent="-342900">
              <a:buFont typeface="Arial" panose="020B0604020202020204" pitchFamily="34" charset="0"/>
              <a:buChar char="•"/>
            </a:pPr>
            <a:r>
              <a:rPr lang="tr-TR" dirty="0"/>
              <a:t>A software solution for design</a:t>
            </a:r>
            <a:r>
              <a:rPr lang="en-US" dirty="0"/>
              <a:t> and analysis of electromagnetic fields</a:t>
            </a:r>
            <a:endParaRPr lang="tr-TR" dirty="0"/>
          </a:p>
          <a:p>
            <a:pPr marL="800100" lvl="1" indent="-342900">
              <a:buFont typeface="Arial" panose="020B0604020202020204" pitchFamily="34" charset="0"/>
              <a:buChar char="•"/>
            </a:pPr>
            <a:r>
              <a:rPr lang="tr-TR" dirty="0"/>
              <a:t>Helps optimizing behavior of charged particles and the electromagnetic structures such as cavities and magnets</a:t>
            </a:r>
          </a:p>
          <a:p>
            <a:pPr marL="800100" lvl="1" indent="-342900">
              <a:buFont typeface="Arial" panose="020B0604020202020204" pitchFamily="34" charset="0"/>
              <a:buChar char="•"/>
            </a:pPr>
            <a:r>
              <a:rPr lang="tr-TR" dirty="0"/>
              <a:t>D</a:t>
            </a:r>
            <a:r>
              <a:rPr lang="en-US" dirty="0" err="1"/>
              <a:t>eveloped</a:t>
            </a:r>
            <a:r>
              <a:rPr lang="en-US" dirty="0"/>
              <a:t> by the Los Alamos National Laboratory</a:t>
            </a:r>
            <a:endParaRPr lang="tr-TR" dirty="0"/>
          </a:p>
          <a:p>
            <a:pPr marL="800100" lvl="1" indent="-342900">
              <a:buFont typeface="Arial" panose="020B0604020202020204" pitchFamily="34" charset="0"/>
              <a:buChar char="•"/>
            </a:pPr>
            <a:r>
              <a:rPr lang="tr-TR" dirty="0"/>
              <a:t>C</a:t>
            </a:r>
            <a:r>
              <a:rPr lang="en-US" dirty="0" err="1"/>
              <a:t>ommonly</a:t>
            </a:r>
            <a:r>
              <a:rPr lang="en-US" dirty="0"/>
              <a:t> used in the field of accelerator</a:t>
            </a:r>
            <a:r>
              <a:rPr lang="en-US" sz="2000" dirty="0"/>
              <a:t> physics</a:t>
            </a:r>
            <a:endParaRPr lang="tr-TR" sz="2000" dirty="0"/>
          </a:p>
          <a:p>
            <a:pPr marL="800100" lvl="1" indent="-342900">
              <a:buFont typeface="Arial" panose="020B0604020202020204" pitchFamily="34" charset="0"/>
              <a:buChar char="•"/>
            </a:pPr>
            <a:endParaRPr lang="tr-TR" sz="2000" b="1" dirty="0"/>
          </a:p>
          <a:p>
            <a:pPr marL="285750" indent="-285750">
              <a:buFont typeface="Wingdings" panose="05000000000000000000" pitchFamily="2" charset="2"/>
              <a:buChar char="Ø"/>
            </a:pPr>
            <a:r>
              <a:rPr lang="tr-TR" sz="2000" b="1" dirty="0"/>
              <a:t>CST Studio Suite</a:t>
            </a:r>
          </a:p>
          <a:p>
            <a:pPr marL="800100" lvl="1" indent="-342900">
              <a:buFont typeface="Arial" panose="020B0604020202020204" pitchFamily="34" charset="0"/>
              <a:buChar char="•"/>
            </a:pPr>
            <a:r>
              <a:rPr lang="tr-TR" dirty="0"/>
              <a:t>Electromagnetic simulation and analysis software</a:t>
            </a:r>
          </a:p>
          <a:p>
            <a:pPr marL="800100" lvl="1" indent="-342900">
              <a:buFont typeface="Arial" panose="020B0604020202020204" pitchFamily="34" charset="0"/>
              <a:buChar char="•"/>
            </a:pPr>
            <a:r>
              <a:rPr lang="tr-TR" dirty="0"/>
              <a:t>Simulates </a:t>
            </a:r>
            <a:r>
              <a:rPr lang="en-US" dirty="0"/>
              <a:t>behavior of electromagnetic fields and their interactions with different materials, structures and charged particle</a:t>
            </a:r>
            <a:r>
              <a:rPr lang="tr-TR" dirty="0"/>
              <a:t>s</a:t>
            </a:r>
          </a:p>
          <a:p>
            <a:pPr marL="800100" lvl="1" indent="-342900">
              <a:buFont typeface="Arial" panose="020B0604020202020204" pitchFamily="34" charset="0"/>
              <a:buChar char="•"/>
            </a:pPr>
            <a:r>
              <a:rPr lang="tr-TR" dirty="0"/>
              <a:t>Developed by Simulia</a:t>
            </a:r>
          </a:p>
          <a:p>
            <a:pPr marL="800100" lvl="1" indent="-342900">
              <a:buFont typeface="Arial" panose="020B0604020202020204" pitchFamily="34" charset="0"/>
              <a:buChar char="•"/>
            </a:pPr>
            <a:r>
              <a:rPr lang="tr-TR" dirty="0"/>
              <a:t>Widely used in various industries, including electronics, aerospace, accelerator physics.</a:t>
            </a:r>
          </a:p>
        </p:txBody>
      </p:sp>
      <p:sp>
        <p:nvSpPr>
          <p:cNvPr id="10" name="TextBox 9">
            <a:extLst>
              <a:ext uri="{FF2B5EF4-FFF2-40B4-BE49-F238E27FC236}">
                <a16:creationId xmlns:a16="http://schemas.microsoft.com/office/drawing/2014/main" id="{FCD46931-D53F-4CEA-F64C-4D7C02E37D7B}"/>
              </a:ext>
            </a:extLst>
          </p:cNvPr>
          <p:cNvSpPr txBox="1"/>
          <p:nvPr/>
        </p:nvSpPr>
        <p:spPr>
          <a:xfrm>
            <a:off x="6875521" y="1404249"/>
            <a:ext cx="4857750" cy="4862870"/>
          </a:xfrm>
          <a:prstGeom prst="rect">
            <a:avLst/>
          </a:prstGeom>
          <a:noFill/>
        </p:spPr>
        <p:txBody>
          <a:bodyPr wrap="square">
            <a:spAutoFit/>
          </a:bodyPr>
          <a:lstStyle/>
          <a:p>
            <a:pPr marL="285750" indent="-285750">
              <a:buFont typeface="Wingdings" panose="05000000000000000000" pitchFamily="2" charset="2"/>
              <a:buChar char="Ø"/>
            </a:pPr>
            <a:r>
              <a:rPr lang="tr-TR" sz="2000" b="1" dirty="0"/>
              <a:t>ROOT</a:t>
            </a:r>
          </a:p>
          <a:p>
            <a:pPr marL="742950" lvl="1" indent="-285750">
              <a:buFont typeface="Arial" panose="020B0604020202020204" pitchFamily="34" charset="0"/>
              <a:buChar char="•"/>
            </a:pPr>
            <a:r>
              <a:rPr lang="tr-TR" dirty="0"/>
              <a:t>D</a:t>
            </a:r>
            <a:r>
              <a:rPr lang="en-US" dirty="0" err="1"/>
              <a:t>ata</a:t>
            </a:r>
            <a:r>
              <a:rPr lang="en-US" dirty="0"/>
              <a:t> analysis, visualization, and storage</a:t>
            </a:r>
            <a:r>
              <a:rPr lang="tr-TR" dirty="0"/>
              <a:t> framework</a:t>
            </a:r>
          </a:p>
          <a:p>
            <a:pPr marL="742950" lvl="1" indent="-285750">
              <a:buFont typeface="Arial" panose="020B0604020202020204" pitchFamily="34" charset="0"/>
              <a:buChar char="•"/>
            </a:pPr>
            <a:r>
              <a:rPr lang="tr-TR" dirty="0"/>
              <a:t>Developed by CERN</a:t>
            </a:r>
          </a:p>
          <a:p>
            <a:pPr marL="742950" lvl="1" indent="-285750">
              <a:buFont typeface="Arial" panose="020B0604020202020204" pitchFamily="34" charset="0"/>
              <a:buChar char="•"/>
            </a:pPr>
            <a:r>
              <a:rPr lang="tr-TR" dirty="0"/>
              <a:t>E</a:t>
            </a:r>
            <a:r>
              <a:rPr lang="en-US" dirty="0" err="1"/>
              <a:t>ssential</a:t>
            </a:r>
            <a:r>
              <a:rPr lang="en-US" dirty="0"/>
              <a:t> tool in particle physic</a:t>
            </a:r>
            <a:r>
              <a:rPr lang="tr-TR" dirty="0"/>
              <a:t>s, used by physicsts around the world</a:t>
            </a:r>
          </a:p>
          <a:p>
            <a:pPr marL="742950" lvl="1" indent="-285750">
              <a:buFont typeface="Arial" panose="020B0604020202020204" pitchFamily="34" charset="0"/>
              <a:buChar char="•"/>
            </a:pPr>
            <a:endParaRPr lang="tr-TR" dirty="0"/>
          </a:p>
          <a:p>
            <a:pPr marL="742950" lvl="1" indent="-285750">
              <a:buFont typeface="Arial" panose="020B0604020202020204" pitchFamily="34" charset="0"/>
              <a:buChar char="•"/>
            </a:pPr>
            <a:endParaRPr lang="tr-TR" dirty="0"/>
          </a:p>
          <a:p>
            <a:pPr marL="285750" indent="-285750">
              <a:buFont typeface="Wingdings" panose="05000000000000000000" pitchFamily="2" charset="2"/>
              <a:buChar char="Ø"/>
            </a:pPr>
            <a:r>
              <a:rPr lang="tr-TR" sz="2000" b="1" dirty="0"/>
              <a:t>Gnuplot</a:t>
            </a:r>
          </a:p>
          <a:p>
            <a:pPr marL="742950" lvl="1" indent="-285750">
              <a:buFont typeface="Arial" panose="020B0604020202020204" pitchFamily="34" charset="0"/>
              <a:buChar char="•"/>
            </a:pPr>
            <a:r>
              <a:rPr lang="tr-TR" dirty="0"/>
              <a:t>Software package for c</a:t>
            </a:r>
            <a:r>
              <a:rPr lang="en-US" dirty="0" err="1"/>
              <a:t>reati</a:t>
            </a:r>
            <a:r>
              <a:rPr lang="tr-TR" dirty="0"/>
              <a:t>on of</a:t>
            </a:r>
            <a:r>
              <a:rPr lang="en-US" dirty="0"/>
              <a:t> data plots and graphs</a:t>
            </a:r>
            <a:endParaRPr lang="tr-TR" dirty="0"/>
          </a:p>
          <a:p>
            <a:pPr marL="742950" lvl="1" indent="-285750">
              <a:buFont typeface="Arial" panose="020B0604020202020204" pitchFamily="34" charset="0"/>
              <a:buChar char="•"/>
            </a:pPr>
            <a:r>
              <a:rPr lang="tr-TR" dirty="0"/>
              <a:t>Developed by </a:t>
            </a:r>
            <a:r>
              <a:rPr lang="tr-TR" b="0" i="0" dirty="0">
                <a:solidFill>
                  <a:srgbClr val="000000"/>
                </a:solidFill>
                <a:effectLst/>
              </a:rPr>
              <a:t>Thomas Williams and Colin Kelley</a:t>
            </a:r>
          </a:p>
          <a:p>
            <a:pPr marL="742950" lvl="1" indent="-285750">
              <a:buFont typeface="Arial" panose="020B0604020202020204" pitchFamily="34" charset="0"/>
              <a:buChar char="•"/>
            </a:pPr>
            <a:r>
              <a:rPr lang="tr-TR" dirty="0"/>
              <a:t>Widely utilized in scientific research and data analysis</a:t>
            </a:r>
          </a:p>
          <a:p>
            <a:pPr marL="742950" lvl="1" indent="-285750">
              <a:buFont typeface="Arial" panose="020B0604020202020204" pitchFamily="34" charset="0"/>
              <a:buChar char="•"/>
            </a:pPr>
            <a:endParaRPr lang="tr-TR" dirty="0"/>
          </a:p>
          <a:p>
            <a:pPr marL="742950" lvl="1" indent="-285750">
              <a:buFont typeface="Arial" panose="020B0604020202020204" pitchFamily="34" charset="0"/>
              <a:buChar char="•"/>
            </a:pPr>
            <a:endParaRPr lang="tr-TR" b="1" dirty="0"/>
          </a:p>
        </p:txBody>
      </p:sp>
      <p:sp>
        <p:nvSpPr>
          <p:cNvPr id="2" name="Slide Number Placeholder 1">
            <a:extLst>
              <a:ext uri="{FF2B5EF4-FFF2-40B4-BE49-F238E27FC236}">
                <a16:creationId xmlns:a16="http://schemas.microsoft.com/office/drawing/2014/main" id="{676895FD-6FBE-11AC-2801-728BF6FEE3DE}"/>
              </a:ext>
            </a:extLst>
          </p:cNvPr>
          <p:cNvSpPr>
            <a:spLocks noGrp="1"/>
          </p:cNvSpPr>
          <p:nvPr>
            <p:ph type="sldNum" sz="quarter" idx="12"/>
          </p:nvPr>
        </p:nvSpPr>
        <p:spPr/>
        <p:txBody>
          <a:bodyPr/>
          <a:lstStyle/>
          <a:p>
            <a:fld id="{B67BF8F8-67F3-499B-A441-62C75F4E249C}" type="slidenum">
              <a:rPr lang="tr-TR" smtClean="0"/>
              <a:t>12</a:t>
            </a:fld>
            <a:endParaRPr lang="tr-TR"/>
          </a:p>
        </p:txBody>
      </p:sp>
    </p:spTree>
    <p:extLst>
      <p:ext uri="{BB962C8B-B14F-4D97-AF65-F5344CB8AC3E}">
        <p14:creationId xmlns:p14="http://schemas.microsoft.com/office/powerpoint/2010/main" val="635627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B7488-2826-A368-0366-299EE9E9F4B0}"/>
              </a:ext>
            </a:extLst>
          </p:cNvPr>
          <p:cNvSpPr txBox="1"/>
          <p:nvPr/>
        </p:nvSpPr>
        <p:spPr>
          <a:xfrm>
            <a:off x="3997578" y="333417"/>
            <a:ext cx="3717872" cy="584775"/>
          </a:xfrm>
          <a:prstGeom prst="rect">
            <a:avLst/>
          </a:prstGeom>
          <a:noFill/>
        </p:spPr>
        <p:txBody>
          <a:bodyPr wrap="square">
            <a:spAutoFit/>
          </a:bodyPr>
          <a:lstStyle/>
          <a:p>
            <a:r>
              <a:rPr lang="tr-TR" sz="3200" b="1" dirty="0"/>
              <a:t>Numerical Methods</a:t>
            </a:r>
          </a:p>
        </p:txBody>
      </p:sp>
      <p:sp>
        <p:nvSpPr>
          <p:cNvPr id="5" name="TextBox 4">
            <a:extLst>
              <a:ext uri="{FF2B5EF4-FFF2-40B4-BE49-F238E27FC236}">
                <a16:creationId xmlns:a16="http://schemas.microsoft.com/office/drawing/2014/main" id="{299FB33A-61DB-C05C-3C77-E895640292F3}"/>
              </a:ext>
            </a:extLst>
          </p:cNvPr>
          <p:cNvSpPr txBox="1"/>
          <p:nvPr/>
        </p:nvSpPr>
        <p:spPr>
          <a:xfrm>
            <a:off x="5231904" y="1484784"/>
            <a:ext cx="1299715" cy="461665"/>
          </a:xfrm>
          <a:prstGeom prst="rect">
            <a:avLst/>
          </a:prstGeom>
          <a:noFill/>
        </p:spPr>
        <p:txBody>
          <a:bodyPr wrap="none" rtlCol="0">
            <a:spAutoFit/>
          </a:bodyPr>
          <a:lstStyle/>
          <a:p>
            <a:r>
              <a:rPr lang="tr-TR" sz="2400" b="1" dirty="0"/>
              <a:t>Leapfrog</a:t>
            </a:r>
          </a:p>
        </p:txBody>
      </p:sp>
      <p:pic>
        <p:nvPicPr>
          <p:cNvPr id="9" name="Picture 8">
            <a:extLst>
              <a:ext uri="{FF2B5EF4-FFF2-40B4-BE49-F238E27FC236}">
                <a16:creationId xmlns:a16="http://schemas.microsoft.com/office/drawing/2014/main" id="{EE7A013C-0836-361A-7BB4-AABD019CF6BB}"/>
              </a:ext>
            </a:extLst>
          </p:cNvPr>
          <p:cNvPicPr>
            <a:picLocks noChangeAspect="1"/>
          </p:cNvPicPr>
          <p:nvPr/>
        </p:nvPicPr>
        <p:blipFill>
          <a:blip r:embed="rId2"/>
          <a:stretch>
            <a:fillRect/>
          </a:stretch>
        </p:blipFill>
        <p:spPr>
          <a:xfrm>
            <a:off x="5072044" y="2770411"/>
            <a:ext cx="1619434" cy="621957"/>
          </a:xfrm>
          <a:prstGeom prst="rect">
            <a:avLst/>
          </a:prstGeom>
        </p:spPr>
      </p:pic>
      <p:pic>
        <p:nvPicPr>
          <p:cNvPr id="11" name="Picture 10">
            <a:extLst>
              <a:ext uri="{FF2B5EF4-FFF2-40B4-BE49-F238E27FC236}">
                <a16:creationId xmlns:a16="http://schemas.microsoft.com/office/drawing/2014/main" id="{0EAD0B47-D082-5242-1FE7-48D94E3AEDAC}"/>
              </a:ext>
            </a:extLst>
          </p:cNvPr>
          <p:cNvPicPr>
            <a:picLocks noChangeAspect="1"/>
          </p:cNvPicPr>
          <p:nvPr/>
        </p:nvPicPr>
        <p:blipFill>
          <a:blip r:embed="rId3"/>
          <a:stretch>
            <a:fillRect/>
          </a:stretch>
        </p:blipFill>
        <p:spPr>
          <a:xfrm>
            <a:off x="413657" y="4091803"/>
            <a:ext cx="5271973" cy="1696145"/>
          </a:xfrm>
          <a:prstGeom prst="rect">
            <a:avLst/>
          </a:prstGeom>
        </p:spPr>
      </p:pic>
      <p:pic>
        <p:nvPicPr>
          <p:cNvPr id="23" name="Picture 22">
            <a:extLst>
              <a:ext uri="{FF2B5EF4-FFF2-40B4-BE49-F238E27FC236}">
                <a16:creationId xmlns:a16="http://schemas.microsoft.com/office/drawing/2014/main" id="{03003963-6BBF-8DE3-2723-630AD8745444}"/>
              </a:ext>
            </a:extLst>
          </p:cNvPr>
          <p:cNvPicPr>
            <a:picLocks noChangeAspect="1"/>
          </p:cNvPicPr>
          <p:nvPr/>
        </p:nvPicPr>
        <p:blipFill>
          <a:blip r:embed="rId4"/>
          <a:stretch>
            <a:fillRect/>
          </a:stretch>
        </p:blipFill>
        <p:spPr>
          <a:xfrm>
            <a:off x="6389822" y="4091803"/>
            <a:ext cx="5388521" cy="1696145"/>
          </a:xfrm>
          <a:prstGeom prst="rect">
            <a:avLst/>
          </a:prstGeom>
        </p:spPr>
      </p:pic>
      <p:sp>
        <p:nvSpPr>
          <p:cNvPr id="25" name="TextBox 24">
            <a:extLst>
              <a:ext uri="{FF2B5EF4-FFF2-40B4-BE49-F238E27FC236}">
                <a16:creationId xmlns:a16="http://schemas.microsoft.com/office/drawing/2014/main" id="{4427FC25-303F-C5F7-932C-7DD140B44BD6}"/>
              </a:ext>
            </a:extLst>
          </p:cNvPr>
          <p:cNvSpPr txBox="1"/>
          <p:nvPr/>
        </p:nvSpPr>
        <p:spPr>
          <a:xfrm>
            <a:off x="1553697" y="2079372"/>
            <a:ext cx="9135102" cy="646331"/>
          </a:xfrm>
          <a:prstGeom prst="rect">
            <a:avLst/>
          </a:prstGeom>
          <a:noFill/>
        </p:spPr>
        <p:txBody>
          <a:bodyPr wrap="square">
            <a:spAutoFit/>
          </a:bodyPr>
          <a:lstStyle/>
          <a:p>
            <a:r>
              <a:rPr lang="tr-TR" dirty="0"/>
              <a:t>A</a:t>
            </a:r>
            <a:r>
              <a:rPr lang="en-US" dirty="0"/>
              <a:t> numerical method commonly used to solve ordinary differential equations (ODEs) that involve second-order time derivatives</a:t>
            </a:r>
            <a:r>
              <a:rPr lang="tr-TR" dirty="0"/>
              <a:t>.</a:t>
            </a:r>
          </a:p>
        </p:txBody>
      </p:sp>
      <p:sp>
        <p:nvSpPr>
          <p:cNvPr id="28" name="TextBox 27">
            <a:extLst>
              <a:ext uri="{FF2B5EF4-FFF2-40B4-BE49-F238E27FC236}">
                <a16:creationId xmlns:a16="http://schemas.microsoft.com/office/drawing/2014/main" id="{43C97C92-31B3-40E4-DD1B-148F17DA7385}"/>
              </a:ext>
            </a:extLst>
          </p:cNvPr>
          <p:cNvSpPr txBox="1"/>
          <p:nvPr/>
        </p:nvSpPr>
        <p:spPr>
          <a:xfrm>
            <a:off x="2124347" y="3570514"/>
            <a:ext cx="1902316" cy="369332"/>
          </a:xfrm>
          <a:prstGeom prst="rect">
            <a:avLst/>
          </a:prstGeom>
          <a:noFill/>
        </p:spPr>
        <p:txBody>
          <a:bodyPr wrap="none" rtlCol="0">
            <a:spAutoFit/>
          </a:bodyPr>
          <a:lstStyle/>
          <a:p>
            <a:r>
              <a:rPr lang="tr-TR" dirty="0"/>
              <a:t>Most used version</a:t>
            </a:r>
          </a:p>
        </p:txBody>
      </p:sp>
      <p:sp>
        <p:nvSpPr>
          <p:cNvPr id="29" name="TextBox 28">
            <a:extLst>
              <a:ext uri="{FF2B5EF4-FFF2-40B4-BE49-F238E27FC236}">
                <a16:creationId xmlns:a16="http://schemas.microsoft.com/office/drawing/2014/main" id="{217F01CE-743A-529C-42D4-0B269D6E306C}"/>
              </a:ext>
            </a:extLst>
          </p:cNvPr>
          <p:cNvSpPr txBox="1"/>
          <p:nvPr/>
        </p:nvSpPr>
        <p:spPr>
          <a:xfrm>
            <a:off x="7872629" y="3570514"/>
            <a:ext cx="2195024" cy="369332"/>
          </a:xfrm>
          <a:prstGeom prst="rect">
            <a:avLst/>
          </a:prstGeom>
          <a:noFill/>
        </p:spPr>
        <p:txBody>
          <a:bodyPr wrap="none" rtlCol="0">
            <a:spAutoFit/>
          </a:bodyPr>
          <a:lstStyle/>
          <a:p>
            <a:r>
              <a:rPr lang="tr-TR" dirty="0"/>
              <a:t>Kick-drift-kick version</a:t>
            </a:r>
          </a:p>
        </p:txBody>
      </p:sp>
      <p:sp>
        <p:nvSpPr>
          <p:cNvPr id="2" name="Slide Number Placeholder 1">
            <a:extLst>
              <a:ext uri="{FF2B5EF4-FFF2-40B4-BE49-F238E27FC236}">
                <a16:creationId xmlns:a16="http://schemas.microsoft.com/office/drawing/2014/main" id="{BA08BA51-D6AA-F933-18FF-4C1C411B80AF}"/>
              </a:ext>
            </a:extLst>
          </p:cNvPr>
          <p:cNvSpPr>
            <a:spLocks noGrp="1"/>
          </p:cNvSpPr>
          <p:nvPr>
            <p:ph type="sldNum" sz="quarter" idx="12"/>
          </p:nvPr>
        </p:nvSpPr>
        <p:spPr/>
        <p:txBody>
          <a:bodyPr/>
          <a:lstStyle/>
          <a:p>
            <a:fld id="{B67BF8F8-67F3-499B-A441-62C75F4E249C}" type="slidenum">
              <a:rPr lang="tr-TR" smtClean="0"/>
              <a:t>13</a:t>
            </a:fld>
            <a:endParaRPr lang="tr-TR"/>
          </a:p>
        </p:txBody>
      </p:sp>
    </p:spTree>
    <p:extLst>
      <p:ext uri="{BB962C8B-B14F-4D97-AF65-F5344CB8AC3E}">
        <p14:creationId xmlns:p14="http://schemas.microsoft.com/office/powerpoint/2010/main" val="1845645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E47776F-8FAE-647F-5F45-BE41F58877A2}"/>
              </a:ext>
            </a:extLst>
          </p:cNvPr>
          <p:cNvSpPr txBox="1"/>
          <p:nvPr/>
        </p:nvSpPr>
        <p:spPr>
          <a:xfrm>
            <a:off x="5223228" y="1100655"/>
            <a:ext cx="1745542" cy="461665"/>
          </a:xfrm>
          <a:prstGeom prst="rect">
            <a:avLst/>
          </a:prstGeom>
          <a:noFill/>
        </p:spPr>
        <p:txBody>
          <a:bodyPr wrap="none" rtlCol="0">
            <a:spAutoFit/>
          </a:bodyPr>
          <a:lstStyle/>
          <a:p>
            <a:r>
              <a:rPr lang="tr-TR" sz="2400" b="1" dirty="0"/>
              <a:t>Runge Kutta</a:t>
            </a:r>
          </a:p>
        </p:txBody>
      </p:sp>
      <p:pic>
        <p:nvPicPr>
          <p:cNvPr id="5" name="Picture 4">
            <a:extLst>
              <a:ext uri="{FF2B5EF4-FFF2-40B4-BE49-F238E27FC236}">
                <a16:creationId xmlns:a16="http://schemas.microsoft.com/office/drawing/2014/main" id="{F2DF22FE-C9CC-1696-10A5-36477490CF3F}"/>
              </a:ext>
            </a:extLst>
          </p:cNvPr>
          <p:cNvPicPr>
            <a:picLocks noChangeAspect="1"/>
          </p:cNvPicPr>
          <p:nvPr/>
        </p:nvPicPr>
        <p:blipFill>
          <a:blip r:embed="rId2"/>
          <a:stretch>
            <a:fillRect/>
          </a:stretch>
        </p:blipFill>
        <p:spPr>
          <a:xfrm>
            <a:off x="5435599" y="2460255"/>
            <a:ext cx="1320799" cy="571774"/>
          </a:xfrm>
          <a:prstGeom prst="rect">
            <a:avLst/>
          </a:prstGeom>
        </p:spPr>
      </p:pic>
      <p:pic>
        <p:nvPicPr>
          <p:cNvPr id="6" name="Picture 5">
            <a:extLst>
              <a:ext uri="{FF2B5EF4-FFF2-40B4-BE49-F238E27FC236}">
                <a16:creationId xmlns:a16="http://schemas.microsoft.com/office/drawing/2014/main" id="{8A7997CA-00A0-F206-ACCA-035BE7D01940}"/>
              </a:ext>
            </a:extLst>
          </p:cNvPr>
          <p:cNvPicPr>
            <a:picLocks noChangeAspect="1"/>
          </p:cNvPicPr>
          <p:nvPr/>
        </p:nvPicPr>
        <p:blipFill>
          <a:blip r:embed="rId3"/>
          <a:stretch>
            <a:fillRect/>
          </a:stretch>
        </p:blipFill>
        <p:spPr>
          <a:xfrm>
            <a:off x="2326477" y="3612548"/>
            <a:ext cx="4079592" cy="704910"/>
          </a:xfrm>
          <a:prstGeom prst="rect">
            <a:avLst/>
          </a:prstGeom>
        </p:spPr>
      </p:pic>
      <p:pic>
        <p:nvPicPr>
          <p:cNvPr id="7" name="Picture 6">
            <a:extLst>
              <a:ext uri="{FF2B5EF4-FFF2-40B4-BE49-F238E27FC236}">
                <a16:creationId xmlns:a16="http://schemas.microsoft.com/office/drawing/2014/main" id="{52C8DF93-F9E7-A86A-4579-0DB90B28C3AA}"/>
              </a:ext>
            </a:extLst>
          </p:cNvPr>
          <p:cNvPicPr>
            <a:picLocks noChangeAspect="1"/>
          </p:cNvPicPr>
          <p:nvPr/>
        </p:nvPicPr>
        <p:blipFill>
          <a:blip r:embed="rId4"/>
          <a:stretch>
            <a:fillRect/>
          </a:stretch>
        </p:blipFill>
        <p:spPr>
          <a:xfrm>
            <a:off x="6756398" y="3612548"/>
            <a:ext cx="3311696" cy="729789"/>
          </a:xfrm>
          <a:prstGeom prst="rect">
            <a:avLst/>
          </a:prstGeom>
        </p:spPr>
      </p:pic>
      <p:sp>
        <p:nvSpPr>
          <p:cNvPr id="8" name="TextBox 7">
            <a:extLst>
              <a:ext uri="{FF2B5EF4-FFF2-40B4-BE49-F238E27FC236}">
                <a16:creationId xmlns:a16="http://schemas.microsoft.com/office/drawing/2014/main" id="{A59A3E56-C8EC-46D2-7109-0939A3CC9074}"/>
              </a:ext>
            </a:extLst>
          </p:cNvPr>
          <p:cNvSpPr txBox="1"/>
          <p:nvPr/>
        </p:nvSpPr>
        <p:spPr>
          <a:xfrm>
            <a:off x="4321074" y="290748"/>
            <a:ext cx="3549851" cy="584775"/>
          </a:xfrm>
          <a:prstGeom prst="rect">
            <a:avLst/>
          </a:prstGeom>
          <a:noFill/>
        </p:spPr>
        <p:txBody>
          <a:bodyPr wrap="square">
            <a:spAutoFit/>
          </a:bodyPr>
          <a:lstStyle/>
          <a:p>
            <a:r>
              <a:rPr lang="tr-TR" sz="3200" b="1" dirty="0"/>
              <a:t>Numerical Methods</a:t>
            </a:r>
          </a:p>
        </p:txBody>
      </p:sp>
      <p:sp>
        <p:nvSpPr>
          <p:cNvPr id="11" name="TextBox 10">
            <a:extLst>
              <a:ext uri="{FF2B5EF4-FFF2-40B4-BE49-F238E27FC236}">
                <a16:creationId xmlns:a16="http://schemas.microsoft.com/office/drawing/2014/main" id="{6DC5A447-D621-C849-ACD3-77F1B8A11633}"/>
              </a:ext>
            </a:extLst>
          </p:cNvPr>
          <p:cNvSpPr txBox="1"/>
          <p:nvPr/>
        </p:nvSpPr>
        <p:spPr>
          <a:xfrm>
            <a:off x="1696079" y="1688122"/>
            <a:ext cx="8799840" cy="646331"/>
          </a:xfrm>
          <a:prstGeom prst="rect">
            <a:avLst/>
          </a:prstGeom>
          <a:noFill/>
        </p:spPr>
        <p:txBody>
          <a:bodyPr wrap="square">
            <a:spAutoFit/>
          </a:bodyPr>
          <a:lstStyle/>
          <a:p>
            <a:r>
              <a:rPr lang="tr-TR" dirty="0"/>
              <a:t>F</a:t>
            </a:r>
            <a:r>
              <a:rPr lang="en-US" dirty="0" err="1"/>
              <a:t>amily</a:t>
            </a:r>
            <a:r>
              <a:rPr lang="en-US" dirty="0"/>
              <a:t> of numerical methods used to solve ordinary </a:t>
            </a:r>
            <a:r>
              <a:rPr lang="tr-TR" dirty="0"/>
              <a:t>di</a:t>
            </a:r>
            <a:r>
              <a:rPr lang="en-US" dirty="0" err="1"/>
              <a:t>fferential</a:t>
            </a:r>
            <a:r>
              <a:rPr lang="en-US" dirty="0"/>
              <a:t> equations (ODEs) that are in the following form</a:t>
            </a:r>
            <a:endParaRPr lang="tr-TR" dirty="0"/>
          </a:p>
        </p:txBody>
      </p:sp>
      <p:sp>
        <p:nvSpPr>
          <p:cNvPr id="12" name="TextBox 11">
            <a:extLst>
              <a:ext uri="{FF2B5EF4-FFF2-40B4-BE49-F238E27FC236}">
                <a16:creationId xmlns:a16="http://schemas.microsoft.com/office/drawing/2014/main" id="{93B41EDE-FEB7-FF8D-1E6B-AE7888A6392D}"/>
              </a:ext>
            </a:extLst>
          </p:cNvPr>
          <p:cNvSpPr txBox="1"/>
          <p:nvPr/>
        </p:nvSpPr>
        <p:spPr>
          <a:xfrm>
            <a:off x="3418053" y="3213213"/>
            <a:ext cx="5336974" cy="338554"/>
          </a:xfrm>
          <a:prstGeom prst="rect">
            <a:avLst/>
          </a:prstGeom>
          <a:noFill/>
        </p:spPr>
        <p:txBody>
          <a:bodyPr wrap="none" rtlCol="0">
            <a:spAutoFit/>
          </a:bodyPr>
          <a:lstStyle/>
          <a:p>
            <a:r>
              <a:rPr lang="tr-TR" sz="1600" dirty="0"/>
              <a:t>The family of methods are defined by the following equalities:</a:t>
            </a:r>
          </a:p>
        </p:txBody>
      </p:sp>
      <p:pic>
        <p:nvPicPr>
          <p:cNvPr id="14" name="Picture 13">
            <a:extLst>
              <a:ext uri="{FF2B5EF4-FFF2-40B4-BE49-F238E27FC236}">
                <a16:creationId xmlns:a16="http://schemas.microsoft.com/office/drawing/2014/main" id="{F0E71484-C5DC-1A79-F04B-BD9354C51BC1}"/>
              </a:ext>
            </a:extLst>
          </p:cNvPr>
          <p:cNvPicPr>
            <a:picLocks noChangeAspect="1"/>
          </p:cNvPicPr>
          <p:nvPr/>
        </p:nvPicPr>
        <p:blipFill>
          <a:blip r:embed="rId5"/>
          <a:stretch>
            <a:fillRect/>
          </a:stretch>
        </p:blipFill>
        <p:spPr>
          <a:xfrm>
            <a:off x="3251748" y="4706147"/>
            <a:ext cx="2138651" cy="1876876"/>
          </a:xfrm>
          <a:prstGeom prst="rect">
            <a:avLst/>
          </a:prstGeom>
        </p:spPr>
      </p:pic>
      <p:pic>
        <p:nvPicPr>
          <p:cNvPr id="16" name="Picture 15">
            <a:extLst>
              <a:ext uri="{FF2B5EF4-FFF2-40B4-BE49-F238E27FC236}">
                <a16:creationId xmlns:a16="http://schemas.microsoft.com/office/drawing/2014/main" id="{84B3BAD2-64CA-0EF8-9D31-700C2C700D16}"/>
              </a:ext>
            </a:extLst>
          </p:cNvPr>
          <p:cNvPicPr>
            <a:picLocks noChangeAspect="1"/>
          </p:cNvPicPr>
          <p:nvPr/>
        </p:nvPicPr>
        <p:blipFill>
          <a:blip r:embed="rId6"/>
          <a:stretch>
            <a:fillRect/>
          </a:stretch>
        </p:blipFill>
        <p:spPr>
          <a:xfrm>
            <a:off x="8998769" y="4712209"/>
            <a:ext cx="2278168" cy="1769278"/>
          </a:xfrm>
          <a:prstGeom prst="rect">
            <a:avLst/>
          </a:prstGeom>
        </p:spPr>
      </p:pic>
      <p:sp>
        <p:nvSpPr>
          <p:cNvPr id="17" name="TextBox 16">
            <a:extLst>
              <a:ext uri="{FF2B5EF4-FFF2-40B4-BE49-F238E27FC236}">
                <a16:creationId xmlns:a16="http://schemas.microsoft.com/office/drawing/2014/main" id="{56E4103C-B81B-1608-3679-F9556573DE0D}"/>
              </a:ext>
            </a:extLst>
          </p:cNvPr>
          <p:cNvSpPr txBox="1"/>
          <p:nvPr/>
        </p:nvSpPr>
        <p:spPr>
          <a:xfrm>
            <a:off x="2869982" y="4342337"/>
            <a:ext cx="6151364" cy="338554"/>
          </a:xfrm>
          <a:prstGeom prst="rect">
            <a:avLst/>
          </a:prstGeom>
          <a:noFill/>
        </p:spPr>
        <p:txBody>
          <a:bodyPr wrap="none" rtlCol="0">
            <a:spAutoFit/>
          </a:bodyPr>
          <a:lstStyle/>
          <a:p>
            <a:r>
              <a:rPr lang="tr-TR" sz="1600" dirty="0"/>
              <a:t>A method can be specified by the order </a:t>
            </a:r>
            <a:r>
              <a:rPr lang="tr-TR" sz="1600" b="1" dirty="0"/>
              <a:t>m </a:t>
            </a:r>
            <a:r>
              <a:rPr lang="tr-TR" sz="1600" dirty="0"/>
              <a:t>and the coefficients </a:t>
            </a:r>
            <a:r>
              <a:rPr lang="tr-TR" sz="1600" b="1" dirty="0"/>
              <a:t>aij</a:t>
            </a:r>
            <a:r>
              <a:rPr lang="tr-TR" sz="1600" dirty="0"/>
              <a:t>, </a:t>
            </a:r>
            <a:r>
              <a:rPr lang="tr-TR" sz="1600" b="1" dirty="0"/>
              <a:t>bi</a:t>
            </a:r>
            <a:r>
              <a:rPr lang="tr-TR" sz="1600" dirty="0"/>
              <a:t>, </a:t>
            </a:r>
            <a:r>
              <a:rPr lang="tr-TR" sz="1600" b="1" dirty="0"/>
              <a:t>ci </a:t>
            </a:r>
          </a:p>
        </p:txBody>
      </p:sp>
      <p:sp>
        <p:nvSpPr>
          <p:cNvPr id="18" name="TextBox 17">
            <a:extLst>
              <a:ext uri="{FF2B5EF4-FFF2-40B4-BE49-F238E27FC236}">
                <a16:creationId xmlns:a16="http://schemas.microsoft.com/office/drawing/2014/main" id="{CA15206D-56C6-8E4E-66D4-40D1F91B2531}"/>
              </a:ext>
            </a:extLst>
          </p:cNvPr>
          <p:cNvSpPr txBox="1"/>
          <p:nvPr/>
        </p:nvSpPr>
        <p:spPr>
          <a:xfrm>
            <a:off x="371839" y="5100331"/>
            <a:ext cx="2648479" cy="830997"/>
          </a:xfrm>
          <a:prstGeom prst="rect">
            <a:avLst/>
          </a:prstGeom>
          <a:noFill/>
        </p:spPr>
        <p:txBody>
          <a:bodyPr wrap="square" rtlCol="0">
            <a:spAutoFit/>
          </a:bodyPr>
          <a:lstStyle/>
          <a:p>
            <a:r>
              <a:rPr lang="tr-TR" sz="1600" dirty="0"/>
              <a:t>Coefficients</a:t>
            </a:r>
            <a:r>
              <a:rPr lang="tr-TR" sz="1600" b="1" dirty="0"/>
              <a:t> aij</a:t>
            </a:r>
            <a:r>
              <a:rPr lang="tr-TR" sz="1600" dirty="0"/>
              <a:t>, </a:t>
            </a:r>
            <a:r>
              <a:rPr lang="tr-TR" sz="1600" b="1" dirty="0"/>
              <a:t>bi</a:t>
            </a:r>
            <a:r>
              <a:rPr lang="tr-TR" sz="1600" dirty="0"/>
              <a:t>, </a:t>
            </a:r>
            <a:r>
              <a:rPr lang="tr-TR" sz="1600" b="1" dirty="0"/>
              <a:t>ci </a:t>
            </a:r>
            <a:r>
              <a:rPr lang="tr-TR" sz="1600" dirty="0"/>
              <a:t>can be visualized by a tableau called </a:t>
            </a:r>
            <a:r>
              <a:rPr lang="tr-TR" sz="1600" b="1" dirty="0"/>
              <a:t>Butcher Tableau</a:t>
            </a:r>
          </a:p>
        </p:txBody>
      </p:sp>
      <p:sp>
        <p:nvSpPr>
          <p:cNvPr id="19" name="TextBox 18">
            <a:extLst>
              <a:ext uri="{FF2B5EF4-FFF2-40B4-BE49-F238E27FC236}">
                <a16:creationId xmlns:a16="http://schemas.microsoft.com/office/drawing/2014/main" id="{DBFDE8A5-C7DD-2178-8963-9EC5F25D82EF}"/>
              </a:ext>
            </a:extLst>
          </p:cNvPr>
          <p:cNvSpPr txBox="1"/>
          <p:nvPr/>
        </p:nvSpPr>
        <p:spPr>
          <a:xfrm>
            <a:off x="5873396" y="5132907"/>
            <a:ext cx="2784830" cy="830997"/>
          </a:xfrm>
          <a:prstGeom prst="rect">
            <a:avLst/>
          </a:prstGeom>
          <a:noFill/>
        </p:spPr>
        <p:txBody>
          <a:bodyPr wrap="square" rtlCol="0">
            <a:spAutoFit/>
          </a:bodyPr>
          <a:lstStyle/>
          <a:p>
            <a:r>
              <a:rPr lang="tr-TR" sz="1600" dirty="0"/>
              <a:t>The most commonly used Runge Kutta method is the forth-order, known as </a:t>
            </a:r>
            <a:r>
              <a:rPr lang="tr-TR" sz="1600" b="1" dirty="0"/>
              <a:t>RK4. </a:t>
            </a:r>
          </a:p>
        </p:txBody>
      </p:sp>
      <p:sp>
        <p:nvSpPr>
          <p:cNvPr id="2" name="Slide Number Placeholder 1">
            <a:extLst>
              <a:ext uri="{FF2B5EF4-FFF2-40B4-BE49-F238E27FC236}">
                <a16:creationId xmlns:a16="http://schemas.microsoft.com/office/drawing/2014/main" id="{19598D2F-68D4-05A8-AFD2-1B82979608CD}"/>
              </a:ext>
            </a:extLst>
          </p:cNvPr>
          <p:cNvSpPr>
            <a:spLocks noGrp="1"/>
          </p:cNvSpPr>
          <p:nvPr>
            <p:ph type="sldNum" sz="quarter" idx="12"/>
          </p:nvPr>
        </p:nvSpPr>
        <p:spPr/>
        <p:txBody>
          <a:bodyPr/>
          <a:lstStyle/>
          <a:p>
            <a:fld id="{B67BF8F8-67F3-499B-A441-62C75F4E249C}" type="slidenum">
              <a:rPr lang="tr-TR" smtClean="0"/>
              <a:t>14</a:t>
            </a:fld>
            <a:endParaRPr lang="tr-TR"/>
          </a:p>
        </p:txBody>
      </p:sp>
    </p:spTree>
    <p:extLst>
      <p:ext uri="{BB962C8B-B14F-4D97-AF65-F5344CB8AC3E}">
        <p14:creationId xmlns:p14="http://schemas.microsoft.com/office/powerpoint/2010/main" val="11388277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2B3919-E29C-325F-A6BF-54C1F457CA9A}"/>
              </a:ext>
            </a:extLst>
          </p:cNvPr>
          <p:cNvSpPr txBox="1"/>
          <p:nvPr/>
        </p:nvSpPr>
        <p:spPr>
          <a:xfrm>
            <a:off x="4076700" y="235052"/>
            <a:ext cx="4038600" cy="584775"/>
          </a:xfrm>
          <a:prstGeom prst="rect">
            <a:avLst/>
          </a:prstGeom>
          <a:noFill/>
        </p:spPr>
        <p:txBody>
          <a:bodyPr wrap="square">
            <a:spAutoFit/>
          </a:bodyPr>
          <a:lstStyle/>
          <a:p>
            <a:r>
              <a:rPr lang="tr-TR" sz="3200" b="1" dirty="0"/>
              <a:t>Designing a Rhodotron</a:t>
            </a:r>
          </a:p>
        </p:txBody>
      </p:sp>
      <p:sp>
        <p:nvSpPr>
          <p:cNvPr id="5" name="TextBox 4">
            <a:extLst>
              <a:ext uri="{FF2B5EF4-FFF2-40B4-BE49-F238E27FC236}">
                <a16:creationId xmlns:a16="http://schemas.microsoft.com/office/drawing/2014/main" id="{BC511FD9-AAFB-741B-78A5-D258AEC02430}"/>
              </a:ext>
            </a:extLst>
          </p:cNvPr>
          <p:cNvSpPr txBox="1"/>
          <p:nvPr/>
        </p:nvSpPr>
        <p:spPr>
          <a:xfrm>
            <a:off x="4423971" y="1023679"/>
            <a:ext cx="3344057" cy="461665"/>
          </a:xfrm>
          <a:prstGeom prst="rect">
            <a:avLst/>
          </a:prstGeom>
          <a:noFill/>
        </p:spPr>
        <p:txBody>
          <a:bodyPr wrap="none" rtlCol="0">
            <a:spAutoFit/>
          </a:bodyPr>
          <a:lstStyle/>
          <a:p>
            <a:r>
              <a:rPr lang="tr-TR" sz="2400" b="1" dirty="0"/>
              <a:t>Cavity Design Flow Chart</a:t>
            </a:r>
          </a:p>
        </p:txBody>
      </p:sp>
      <p:sp>
        <p:nvSpPr>
          <p:cNvPr id="10" name="Flowchart: Alternate Process 9">
            <a:extLst>
              <a:ext uri="{FF2B5EF4-FFF2-40B4-BE49-F238E27FC236}">
                <a16:creationId xmlns:a16="http://schemas.microsoft.com/office/drawing/2014/main" id="{61DC2CF2-4D37-7645-E651-B21E58E55B5B}"/>
              </a:ext>
            </a:extLst>
          </p:cNvPr>
          <p:cNvSpPr/>
          <p:nvPr/>
        </p:nvSpPr>
        <p:spPr>
          <a:xfrm>
            <a:off x="767408" y="2132856"/>
            <a:ext cx="2656631"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Determine frequency</a:t>
            </a:r>
            <a:r>
              <a:rPr lang="tr-TR" b="1" dirty="0"/>
              <a:t> </a:t>
            </a:r>
            <a:br>
              <a:rPr lang="tr-TR" b="1" dirty="0"/>
            </a:br>
            <a:r>
              <a:rPr lang="tr-TR" b="1" i="1" dirty="0"/>
              <a:t>f </a:t>
            </a:r>
            <a:r>
              <a:rPr lang="tr-TR" i="1" dirty="0"/>
              <a:t>(</a:t>
            </a:r>
            <a:r>
              <a:rPr lang="el-GR" b="1" i="1" dirty="0"/>
              <a:t>λ</a:t>
            </a:r>
            <a:r>
              <a:rPr lang="tr-TR" i="1" dirty="0"/>
              <a:t>)</a:t>
            </a:r>
          </a:p>
        </p:txBody>
      </p:sp>
      <p:cxnSp>
        <p:nvCxnSpPr>
          <p:cNvPr id="12" name="Straight Arrow Connector 11">
            <a:extLst>
              <a:ext uri="{FF2B5EF4-FFF2-40B4-BE49-F238E27FC236}">
                <a16:creationId xmlns:a16="http://schemas.microsoft.com/office/drawing/2014/main" id="{D867FEF1-1F76-D5D0-7733-29EBCB78455B}"/>
              </a:ext>
            </a:extLst>
          </p:cNvPr>
          <p:cNvCxnSpPr>
            <a:cxnSpLocks/>
            <a:stCxn id="10" idx="3"/>
            <a:endCxn id="14" idx="1"/>
          </p:cNvCxnSpPr>
          <p:nvPr/>
        </p:nvCxnSpPr>
        <p:spPr>
          <a:xfrm>
            <a:off x="3424039" y="2528900"/>
            <a:ext cx="1242251" cy="7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Alternate Process 13">
            <a:extLst>
              <a:ext uri="{FF2B5EF4-FFF2-40B4-BE49-F238E27FC236}">
                <a16:creationId xmlns:a16="http://schemas.microsoft.com/office/drawing/2014/main" id="{E1B85541-8D3D-96C4-3AC7-43DF0A8D086F}"/>
              </a:ext>
            </a:extLst>
          </p:cNvPr>
          <p:cNvSpPr/>
          <p:nvPr/>
        </p:nvSpPr>
        <p:spPr>
          <a:xfrm>
            <a:off x="4666290" y="2139889"/>
            <a:ext cx="2656631"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Select </a:t>
            </a:r>
            <a:r>
              <a:rPr lang="tr-TR" b="1" dirty="0"/>
              <a:t>p</a:t>
            </a:r>
            <a:r>
              <a:rPr lang="tr-TR" dirty="0"/>
              <a:t> from optimized characteristics table of Pottier </a:t>
            </a:r>
            <a:endParaRPr lang="tr-TR" i="1" dirty="0"/>
          </a:p>
        </p:txBody>
      </p:sp>
      <p:sp>
        <p:nvSpPr>
          <p:cNvPr id="15" name="Flowchart: Alternate Process 14">
            <a:extLst>
              <a:ext uri="{FF2B5EF4-FFF2-40B4-BE49-F238E27FC236}">
                <a16:creationId xmlns:a16="http://schemas.microsoft.com/office/drawing/2014/main" id="{3CC6D83A-4AA8-175B-5053-CD0BE6CB4633}"/>
              </a:ext>
            </a:extLst>
          </p:cNvPr>
          <p:cNvSpPr/>
          <p:nvPr/>
        </p:nvSpPr>
        <p:spPr>
          <a:xfrm>
            <a:off x="8565172" y="2173416"/>
            <a:ext cx="2656631"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Simple cavity is achieved.</a:t>
            </a:r>
          </a:p>
          <a:p>
            <a:pPr algn="ctr"/>
            <a:r>
              <a:rPr lang="tr-TR" b="1" i="1" dirty="0"/>
              <a:t>(R1, R2, h)</a:t>
            </a:r>
          </a:p>
        </p:txBody>
      </p:sp>
      <p:cxnSp>
        <p:nvCxnSpPr>
          <p:cNvPr id="16" name="Straight Arrow Connector 15">
            <a:extLst>
              <a:ext uri="{FF2B5EF4-FFF2-40B4-BE49-F238E27FC236}">
                <a16:creationId xmlns:a16="http://schemas.microsoft.com/office/drawing/2014/main" id="{417771EB-6007-19FC-2909-D0C26518474B}"/>
              </a:ext>
            </a:extLst>
          </p:cNvPr>
          <p:cNvCxnSpPr>
            <a:cxnSpLocks/>
            <a:stCxn id="14" idx="3"/>
          </p:cNvCxnSpPr>
          <p:nvPr/>
        </p:nvCxnSpPr>
        <p:spPr>
          <a:xfrm flipV="1">
            <a:off x="7322921" y="2528900"/>
            <a:ext cx="1232576" cy="7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Alternate Process 16">
            <a:extLst>
              <a:ext uri="{FF2B5EF4-FFF2-40B4-BE49-F238E27FC236}">
                <a16:creationId xmlns:a16="http://schemas.microsoft.com/office/drawing/2014/main" id="{5B039114-C6DA-AEC0-737B-F70FB804FE65}"/>
              </a:ext>
            </a:extLst>
          </p:cNvPr>
          <p:cNvSpPr/>
          <p:nvPr/>
        </p:nvSpPr>
        <p:spPr>
          <a:xfrm>
            <a:off x="8555497" y="4044726"/>
            <a:ext cx="2666306"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Use simulation tools to verify resonance frequency</a:t>
            </a:r>
            <a:endParaRPr lang="tr-TR" b="1" i="1" dirty="0"/>
          </a:p>
        </p:txBody>
      </p:sp>
      <p:sp>
        <p:nvSpPr>
          <p:cNvPr id="18" name="Flowchart: Alternate Process 17">
            <a:extLst>
              <a:ext uri="{FF2B5EF4-FFF2-40B4-BE49-F238E27FC236}">
                <a16:creationId xmlns:a16="http://schemas.microsoft.com/office/drawing/2014/main" id="{D3ABEFA8-1129-C85D-0F87-AA70BE9E43A4}"/>
              </a:ext>
            </a:extLst>
          </p:cNvPr>
          <p:cNvSpPr/>
          <p:nvPr/>
        </p:nvSpPr>
        <p:spPr>
          <a:xfrm>
            <a:off x="4697519" y="4044726"/>
            <a:ext cx="2666306"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Truncate the inner cylinder to improve </a:t>
            </a:r>
            <a:r>
              <a:rPr lang="tr-TR" b="1" dirty="0"/>
              <a:t>Z</a:t>
            </a:r>
          </a:p>
        </p:txBody>
      </p:sp>
      <p:cxnSp>
        <p:nvCxnSpPr>
          <p:cNvPr id="19" name="Straight Arrow Connector 18">
            <a:extLst>
              <a:ext uri="{FF2B5EF4-FFF2-40B4-BE49-F238E27FC236}">
                <a16:creationId xmlns:a16="http://schemas.microsoft.com/office/drawing/2014/main" id="{9E50567B-D1CC-149D-54C1-286414795180}"/>
              </a:ext>
            </a:extLst>
          </p:cNvPr>
          <p:cNvCxnSpPr>
            <a:cxnSpLocks/>
            <a:stCxn id="17" idx="1"/>
            <a:endCxn id="18" idx="3"/>
          </p:cNvCxnSpPr>
          <p:nvPr/>
        </p:nvCxnSpPr>
        <p:spPr>
          <a:xfrm flipH="1">
            <a:off x="7363825" y="4440770"/>
            <a:ext cx="1191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2BE187-1BE6-62BE-60FA-DCE8941DDB18}"/>
              </a:ext>
            </a:extLst>
          </p:cNvPr>
          <p:cNvCxnSpPr>
            <a:cxnSpLocks/>
            <a:stCxn id="15" idx="2"/>
            <a:endCxn id="17" idx="0"/>
          </p:cNvCxnSpPr>
          <p:nvPr/>
        </p:nvCxnSpPr>
        <p:spPr>
          <a:xfrm flipH="1">
            <a:off x="9888650" y="2965504"/>
            <a:ext cx="4838" cy="1079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lowchart: Alternate Process 24">
            <a:extLst>
              <a:ext uri="{FF2B5EF4-FFF2-40B4-BE49-F238E27FC236}">
                <a16:creationId xmlns:a16="http://schemas.microsoft.com/office/drawing/2014/main" id="{023F18AF-7A5E-B9AC-9D45-19CFF41355A7}"/>
              </a:ext>
            </a:extLst>
          </p:cNvPr>
          <p:cNvSpPr/>
          <p:nvPr/>
        </p:nvSpPr>
        <p:spPr>
          <a:xfrm>
            <a:off x="757733" y="4006085"/>
            <a:ext cx="2666306"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Round the edges to decrease power loss (improve </a:t>
            </a:r>
            <a:r>
              <a:rPr lang="tr-TR" b="1" dirty="0"/>
              <a:t>Z</a:t>
            </a:r>
            <a:r>
              <a:rPr lang="tr-TR" dirty="0"/>
              <a:t>)</a:t>
            </a:r>
            <a:endParaRPr lang="tr-TR" b="1" dirty="0"/>
          </a:p>
        </p:txBody>
      </p:sp>
      <p:cxnSp>
        <p:nvCxnSpPr>
          <p:cNvPr id="35" name="Straight Arrow Connector 34">
            <a:extLst>
              <a:ext uri="{FF2B5EF4-FFF2-40B4-BE49-F238E27FC236}">
                <a16:creationId xmlns:a16="http://schemas.microsoft.com/office/drawing/2014/main" id="{77A54CC8-2803-95E6-82C4-6AF27BBF86F5}"/>
              </a:ext>
            </a:extLst>
          </p:cNvPr>
          <p:cNvCxnSpPr>
            <a:cxnSpLocks/>
          </p:cNvCxnSpPr>
          <p:nvPr/>
        </p:nvCxnSpPr>
        <p:spPr>
          <a:xfrm flipH="1">
            <a:off x="3424039" y="4440770"/>
            <a:ext cx="1242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B9CA9AC-E5D9-B539-5079-E08546AF517E}"/>
              </a:ext>
            </a:extLst>
          </p:cNvPr>
          <p:cNvSpPr>
            <a:spLocks noGrp="1"/>
          </p:cNvSpPr>
          <p:nvPr>
            <p:ph type="sldNum" sz="quarter" idx="12"/>
          </p:nvPr>
        </p:nvSpPr>
        <p:spPr/>
        <p:txBody>
          <a:bodyPr/>
          <a:lstStyle/>
          <a:p>
            <a:fld id="{B67BF8F8-67F3-499B-A441-62C75F4E249C}" type="slidenum">
              <a:rPr lang="tr-TR" smtClean="0"/>
              <a:t>15</a:t>
            </a:fld>
            <a:endParaRPr lang="tr-TR"/>
          </a:p>
        </p:txBody>
      </p:sp>
    </p:spTree>
    <p:extLst>
      <p:ext uri="{BB962C8B-B14F-4D97-AF65-F5344CB8AC3E}">
        <p14:creationId xmlns:p14="http://schemas.microsoft.com/office/powerpoint/2010/main" val="3328696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3AE47-2836-6FE0-B21F-88B7A72156FD}"/>
              </a:ext>
            </a:extLst>
          </p:cNvPr>
          <p:cNvPicPr>
            <a:picLocks noChangeAspect="1"/>
          </p:cNvPicPr>
          <p:nvPr/>
        </p:nvPicPr>
        <p:blipFill>
          <a:blip r:embed="rId2"/>
          <a:stretch>
            <a:fillRect/>
          </a:stretch>
        </p:blipFill>
        <p:spPr>
          <a:xfrm>
            <a:off x="4076700" y="3573016"/>
            <a:ext cx="3940708" cy="1584176"/>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F7E942FD-1727-DDAC-5C44-6E51C7938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76" y="2975314"/>
            <a:ext cx="3816424" cy="3605196"/>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E411D6A0-1B6D-A863-60B6-32CA55F36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8208" y="2996183"/>
            <a:ext cx="3878371" cy="3605196"/>
          </a:xfrm>
          <a:prstGeom prst="rect">
            <a:avLst/>
          </a:prstGeom>
        </p:spPr>
      </p:pic>
      <p:sp>
        <p:nvSpPr>
          <p:cNvPr id="9" name="TextBox 8">
            <a:extLst>
              <a:ext uri="{FF2B5EF4-FFF2-40B4-BE49-F238E27FC236}">
                <a16:creationId xmlns:a16="http://schemas.microsoft.com/office/drawing/2014/main" id="{C365283C-4BCA-BADD-54A1-1FF9091BA3E6}"/>
              </a:ext>
            </a:extLst>
          </p:cNvPr>
          <p:cNvSpPr txBox="1"/>
          <p:nvPr/>
        </p:nvSpPr>
        <p:spPr>
          <a:xfrm>
            <a:off x="4041254" y="341140"/>
            <a:ext cx="4038600" cy="584775"/>
          </a:xfrm>
          <a:prstGeom prst="rect">
            <a:avLst/>
          </a:prstGeom>
          <a:noFill/>
        </p:spPr>
        <p:txBody>
          <a:bodyPr wrap="square">
            <a:spAutoFit/>
          </a:bodyPr>
          <a:lstStyle/>
          <a:p>
            <a:r>
              <a:rPr lang="tr-TR" sz="3200" b="1" dirty="0"/>
              <a:t>Designing a Rhodotron</a:t>
            </a:r>
          </a:p>
        </p:txBody>
      </p:sp>
      <p:sp>
        <p:nvSpPr>
          <p:cNvPr id="10" name="TextBox 9">
            <a:extLst>
              <a:ext uri="{FF2B5EF4-FFF2-40B4-BE49-F238E27FC236}">
                <a16:creationId xmlns:a16="http://schemas.microsoft.com/office/drawing/2014/main" id="{16E6230A-BCAD-4575-0E6D-30FF00D1758F}"/>
              </a:ext>
            </a:extLst>
          </p:cNvPr>
          <p:cNvSpPr txBox="1"/>
          <p:nvPr/>
        </p:nvSpPr>
        <p:spPr>
          <a:xfrm>
            <a:off x="3832269" y="1551996"/>
            <a:ext cx="4581191" cy="461665"/>
          </a:xfrm>
          <a:prstGeom prst="rect">
            <a:avLst/>
          </a:prstGeom>
          <a:noFill/>
        </p:spPr>
        <p:txBody>
          <a:bodyPr wrap="none" rtlCol="0">
            <a:spAutoFit/>
          </a:bodyPr>
          <a:lstStyle/>
          <a:p>
            <a:r>
              <a:rPr lang="tr-TR" sz="2400" b="1" dirty="0"/>
              <a:t>Simple Coaxial Cavity Calculations</a:t>
            </a:r>
          </a:p>
        </p:txBody>
      </p:sp>
      <p:pic>
        <p:nvPicPr>
          <p:cNvPr id="12" name="Picture 11" descr="A computer generated image of a rainbow colored object&#10;&#10;Description automatically generated">
            <a:extLst>
              <a:ext uri="{FF2B5EF4-FFF2-40B4-BE49-F238E27FC236}">
                <a16:creationId xmlns:a16="http://schemas.microsoft.com/office/drawing/2014/main" id="{312D274B-A2E6-0405-4D3F-B5639B2C35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251" y="342020"/>
            <a:ext cx="2730474" cy="2492896"/>
          </a:xfrm>
          <a:prstGeom prst="rect">
            <a:avLst/>
          </a:prstGeom>
        </p:spPr>
      </p:pic>
      <p:pic>
        <p:nvPicPr>
          <p:cNvPr id="14" name="Picture 13" descr="A computer generated image of a rainbow colored object&#10;&#10;Description automatically generated">
            <a:extLst>
              <a:ext uri="{FF2B5EF4-FFF2-40B4-BE49-F238E27FC236}">
                <a16:creationId xmlns:a16="http://schemas.microsoft.com/office/drawing/2014/main" id="{786EFB64-49C1-961A-5297-9CAB557BE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2494" y="398784"/>
            <a:ext cx="2730474" cy="2379368"/>
          </a:xfrm>
          <a:prstGeom prst="rect">
            <a:avLst/>
          </a:prstGeom>
        </p:spPr>
      </p:pic>
      <p:sp>
        <p:nvSpPr>
          <p:cNvPr id="15" name="TextBox 14">
            <a:extLst>
              <a:ext uri="{FF2B5EF4-FFF2-40B4-BE49-F238E27FC236}">
                <a16:creationId xmlns:a16="http://schemas.microsoft.com/office/drawing/2014/main" id="{D420DD33-86F3-5F94-FF91-567B4677718D}"/>
              </a:ext>
            </a:extLst>
          </p:cNvPr>
          <p:cNvSpPr txBox="1"/>
          <p:nvPr/>
        </p:nvSpPr>
        <p:spPr>
          <a:xfrm>
            <a:off x="1424534" y="2626851"/>
            <a:ext cx="1487908" cy="369332"/>
          </a:xfrm>
          <a:prstGeom prst="rect">
            <a:avLst/>
          </a:prstGeom>
          <a:noFill/>
        </p:spPr>
        <p:txBody>
          <a:bodyPr wrap="none" rtlCol="0">
            <a:spAutoFit/>
          </a:bodyPr>
          <a:lstStyle/>
          <a:p>
            <a:r>
              <a:rPr lang="tr-TR" b="1" i="1" dirty="0"/>
              <a:t>f = 107.5 MHz</a:t>
            </a:r>
          </a:p>
        </p:txBody>
      </p:sp>
      <p:sp>
        <p:nvSpPr>
          <p:cNvPr id="16" name="TextBox 15">
            <a:extLst>
              <a:ext uri="{FF2B5EF4-FFF2-40B4-BE49-F238E27FC236}">
                <a16:creationId xmlns:a16="http://schemas.microsoft.com/office/drawing/2014/main" id="{712666C3-E9AF-018C-9622-39D28BFD514B}"/>
              </a:ext>
            </a:extLst>
          </p:cNvPr>
          <p:cNvSpPr txBox="1"/>
          <p:nvPr/>
        </p:nvSpPr>
        <p:spPr>
          <a:xfrm>
            <a:off x="9366332" y="2650250"/>
            <a:ext cx="1322798" cy="369332"/>
          </a:xfrm>
          <a:prstGeom prst="rect">
            <a:avLst/>
          </a:prstGeom>
          <a:noFill/>
        </p:spPr>
        <p:txBody>
          <a:bodyPr wrap="none" rtlCol="0">
            <a:spAutoFit/>
          </a:bodyPr>
          <a:lstStyle/>
          <a:p>
            <a:r>
              <a:rPr lang="tr-TR" b="1" i="1" dirty="0"/>
              <a:t>f = 180 MHz</a:t>
            </a:r>
          </a:p>
        </p:txBody>
      </p:sp>
      <p:sp>
        <p:nvSpPr>
          <p:cNvPr id="2" name="Slide Number Placeholder 1">
            <a:extLst>
              <a:ext uri="{FF2B5EF4-FFF2-40B4-BE49-F238E27FC236}">
                <a16:creationId xmlns:a16="http://schemas.microsoft.com/office/drawing/2014/main" id="{595CCDAE-E6D4-C590-016F-BD4657237188}"/>
              </a:ext>
            </a:extLst>
          </p:cNvPr>
          <p:cNvSpPr>
            <a:spLocks noGrp="1"/>
          </p:cNvSpPr>
          <p:nvPr>
            <p:ph type="sldNum" sz="quarter" idx="12"/>
          </p:nvPr>
        </p:nvSpPr>
        <p:spPr/>
        <p:txBody>
          <a:bodyPr/>
          <a:lstStyle/>
          <a:p>
            <a:fld id="{B67BF8F8-67F3-499B-A441-62C75F4E249C}" type="slidenum">
              <a:rPr lang="tr-TR" smtClean="0"/>
              <a:t>16</a:t>
            </a:fld>
            <a:endParaRPr lang="tr-TR"/>
          </a:p>
        </p:txBody>
      </p:sp>
    </p:spTree>
    <p:extLst>
      <p:ext uri="{BB962C8B-B14F-4D97-AF65-F5344CB8AC3E}">
        <p14:creationId xmlns:p14="http://schemas.microsoft.com/office/powerpoint/2010/main" val="2159757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generated image of a rainbow colored object&#10;&#10;Description automatically generated">
            <a:extLst>
              <a:ext uri="{FF2B5EF4-FFF2-40B4-BE49-F238E27FC236}">
                <a16:creationId xmlns:a16="http://schemas.microsoft.com/office/drawing/2014/main" id="{479074FB-6B95-9F1C-984A-A50A12041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626017"/>
            <a:ext cx="2403947" cy="2183090"/>
          </a:xfrm>
          <a:prstGeom prst="rect">
            <a:avLst/>
          </a:prstGeom>
        </p:spPr>
      </p:pic>
      <p:pic>
        <p:nvPicPr>
          <p:cNvPr id="11" name="Picture 10" descr="A computer generated image of a rainbow colored object&#10;&#10;Description automatically generated">
            <a:extLst>
              <a:ext uri="{FF2B5EF4-FFF2-40B4-BE49-F238E27FC236}">
                <a16:creationId xmlns:a16="http://schemas.microsoft.com/office/drawing/2014/main" id="{110EC566-7A44-8B7D-3A53-AB04A9876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4621" y="624132"/>
            <a:ext cx="2318868" cy="2183090"/>
          </a:xfrm>
          <a:prstGeom prst="rect">
            <a:avLst/>
          </a:prstGeom>
        </p:spPr>
      </p:pic>
      <p:sp>
        <p:nvSpPr>
          <p:cNvPr id="12" name="TextBox 11">
            <a:extLst>
              <a:ext uri="{FF2B5EF4-FFF2-40B4-BE49-F238E27FC236}">
                <a16:creationId xmlns:a16="http://schemas.microsoft.com/office/drawing/2014/main" id="{19700A9F-D613-4C9A-C1B2-99B35F1198B0}"/>
              </a:ext>
            </a:extLst>
          </p:cNvPr>
          <p:cNvSpPr txBox="1"/>
          <p:nvPr/>
        </p:nvSpPr>
        <p:spPr>
          <a:xfrm>
            <a:off x="4041254" y="341140"/>
            <a:ext cx="4038600" cy="584775"/>
          </a:xfrm>
          <a:prstGeom prst="rect">
            <a:avLst/>
          </a:prstGeom>
          <a:noFill/>
        </p:spPr>
        <p:txBody>
          <a:bodyPr wrap="square">
            <a:spAutoFit/>
          </a:bodyPr>
          <a:lstStyle/>
          <a:p>
            <a:r>
              <a:rPr lang="tr-TR" sz="3200" b="1" dirty="0"/>
              <a:t>Designing a Rhodotron</a:t>
            </a:r>
          </a:p>
        </p:txBody>
      </p:sp>
      <p:sp>
        <p:nvSpPr>
          <p:cNvPr id="13" name="TextBox 12">
            <a:extLst>
              <a:ext uri="{FF2B5EF4-FFF2-40B4-BE49-F238E27FC236}">
                <a16:creationId xmlns:a16="http://schemas.microsoft.com/office/drawing/2014/main" id="{4379FA93-79D2-17F7-5F7B-8D8C31BE6FA7}"/>
              </a:ext>
            </a:extLst>
          </p:cNvPr>
          <p:cNvSpPr txBox="1"/>
          <p:nvPr/>
        </p:nvSpPr>
        <p:spPr>
          <a:xfrm>
            <a:off x="4938343" y="1052912"/>
            <a:ext cx="2315314" cy="461665"/>
          </a:xfrm>
          <a:prstGeom prst="rect">
            <a:avLst/>
          </a:prstGeom>
          <a:noFill/>
        </p:spPr>
        <p:txBody>
          <a:bodyPr wrap="none" rtlCol="0">
            <a:spAutoFit/>
          </a:bodyPr>
          <a:lstStyle/>
          <a:p>
            <a:r>
              <a:rPr lang="tr-TR" sz="2400" b="1" dirty="0"/>
              <a:t>Truncated Cavity</a:t>
            </a:r>
          </a:p>
        </p:txBody>
      </p:sp>
      <p:pic>
        <p:nvPicPr>
          <p:cNvPr id="15" name="Picture 14" descr="A blueprint of a graph&#10;&#10;Description automatically generated">
            <a:extLst>
              <a:ext uri="{FF2B5EF4-FFF2-40B4-BE49-F238E27FC236}">
                <a16:creationId xmlns:a16="http://schemas.microsoft.com/office/drawing/2014/main" id="{9874B09A-039E-B160-3639-42887C775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2058" y="3068961"/>
            <a:ext cx="3632489" cy="3359039"/>
          </a:xfrm>
          <a:prstGeom prst="rect">
            <a:avLst/>
          </a:prstGeom>
        </p:spPr>
      </p:pic>
      <p:pic>
        <p:nvPicPr>
          <p:cNvPr id="17" name="Picture 16" descr="A screen shot of a graph&#10;&#10;Description automatically generated">
            <a:extLst>
              <a:ext uri="{FF2B5EF4-FFF2-40B4-BE49-F238E27FC236}">
                <a16:creationId xmlns:a16="http://schemas.microsoft.com/office/drawing/2014/main" id="{BAC2C477-968B-2DB3-F609-F96DE7B8CB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7453" y="3068960"/>
            <a:ext cx="3600890" cy="3359040"/>
          </a:xfrm>
          <a:prstGeom prst="rect">
            <a:avLst/>
          </a:prstGeom>
        </p:spPr>
      </p:pic>
      <p:sp>
        <p:nvSpPr>
          <p:cNvPr id="18" name="TextBox 17">
            <a:extLst>
              <a:ext uri="{FF2B5EF4-FFF2-40B4-BE49-F238E27FC236}">
                <a16:creationId xmlns:a16="http://schemas.microsoft.com/office/drawing/2014/main" id="{CDFEC05D-6659-677D-FC92-C3A3E9606FCD}"/>
              </a:ext>
            </a:extLst>
          </p:cNvPr>
          <p:cNvSpPr txBox="1"/>
          <p:nvPr/>
        </p:nvSpPr>
        <p:spPr>
          <a:xfrm>
            <a:off x="1424534" y="2626851"/>
            <a:ext cx="1487908" cy="369332"/>
          </a:xfrm>
          <a:prstGeom prst="rect">
            <a:avLst/>
          </a:prstGeom>
          <a:noFill/>
        </p:spPr>
        <p:txBody>
          <a:bodyPr wrap="none" rtlCol="0">
            <a:spAutoFit/>
          </a:bodyPr>
          <a:lstStyle/>
          <a:p>
            <a:r>
              <a:rPr lang="tr-TR" b="1" i="1" dirty="0"/>
              <a:t>f = 107.5 MHz</a:t>
            </a:r>
          </a:p>
        </p:txBody>
      </p:sp>
      <p:sp>
        <p:nvSpPr>
          <p:cNvPr id="19" name="TextBox 18">
            <a:extLst>
              <a:ext uri="{FF2B5EF4-FFF2-40B4-BE49-F238E27FC236}">
                <a16:creationId xmlns:a16="http://schemas.microsoft.com/office/drawing/2014/main" id="{25EAEA00-E304-992A-8B1E-19D2A3FE95EC}"/>
              </a:ext>
            </a:extLst>
          </p:cNvPr>
          <p:cNvSpPr txBox="1"/>
          <p:nvPr/>
        </p:nvSpPr>
        <p:spPr>
          <a:xfrm>
            <a:off x="9366332" y="2650250"/>
            <a:ext cx="1322798" cy="369332"/>
          </a:xfrm>
          <a:prstGeom prst="rect">
            <a:avLst/>
          </a:prstGeom>
          <a:noFill/>
        </p:spPr>
        <p:txBody>
          <a:bodyPr wrap="none" rtlCol="0">
            <a:spAutoFit/>
          </a:bodyPr>
          <a:lstStyle/>
          <a:p>
            <a:r>
              <a:rPr lang="tr-TR" b="1" i="1" dirty="0"/>
              <a:t>f = 180 MHz</a:t>
            </a:r>
          </a:p>
        </p:txBody>
      </p:sp>
      <p:pic>
        <p:nvPicPr>
          <p:cNvPr id="21" name="Picture 20">
            <a:extLst>
              <a:ext uri="{FF2B5EF4-FFF2-40B4-BE49-F238E27FC236}">
                <a16:creationId xmlns:a16="http://schemas.microsoft.com/office/drawing/2014/main" id="{9FDF9A78-9C6D-1D4C-12AC-D273B0B0FD3B}"/>
              </a:ext>
            </a:extLst>
          </p:cNvPr>
          <p:cNvPicPr>
            <a:picLocks noChangeAspect="1"/>
          </p:cNvPicPr>
          <p:nvPr/>
        </p:nvPicPr>
        <p:blipFill>
          <a:blip r:embed="rId6"/>
          <a:stretch>
            <a:fillRect/>
          </a:stretch>
        </p:blipFill>
        <p:spPr>
          <a:xfrm>
            <a:off x="3837562" y="2101360"/>
            <a:ext cx="4445984" cy="733556"/>
          </a:xfrm>
          <a:prstGeom prst="rect">
            <a:avLst/>
          </a:prstGeom>
        </p:spPr>
      </p:pic>
      <p:sp>
        <p:nvSpPr>
          <p:cNvPr id="2" name="TextBox 1">
            <a:extLst>
              <a:ext uri="{FF2B5EF4-FFF2-40B4-BE49-F238E27FC236}">
                <a16:creationId xmlns:a16="http://schemas.microsoft.com/office/drawing/2014/main" id="{1E97B36C-060A-7CAF-2704-0EBC664E016F}"/>
              </a:ext>
            </a:extLst>
          </p:cNvPr>
          <p:cNvSpPr txBox="1"/>
          <p:nvPr/>
        </p:nvSpPr>
        <p:spPr>
          <a:xfrm>
            <a:off x="4811321" y="1732028"/>
            <a:ext cx="2569358" cy="369332"/>
          </a:xfrm>
          <a:prstGeom prst="rect">
            <a:avLst/>
          </a:prstGeom>
          <a:noFill/>
        </p:spPr>
        <p:txBody>
          <a:bodyPr wrap="none" rtlCol="0">
            <a:spAutoFit/>
          </a:bodyPr>
          <a:lstStyle/>
          <a:p>
            <a:r>
              <a:rPr lang="tr-TR" dirty="0"/>
              <a:t>Recommended by Pottier</a:t>
            </a:r>
          </a:p>
        </p:txBody>
      </p:sp>
      <p:sp>
        <p:nvSpPr>
          <p:cNvPr id="3" name="Slide Number Placeholder 2">
            <a:extLst>
              <a:ext uri="{FF2B5EF4-FFF2-40B4-BE49-F238E27FC236}">
                <a16:creationId xmlns:a16="http://schemas.microsoft.com/office/drawing/2014/main" id="{EAA7E777-3A2B-7707-18A6-1E998BDC1AC9}"/>
              </a:ext>
            </a:extLst>
          </p:cNvPr>
          <p:cNvSpPr>
            <a:spLocks noGrp="1"/>
          </p:cNvSpPr>
          <p:nvPr>
            <p:ph type="sldNum" sz="quarter" idx="12"/>
          </p:nvPr>
        </p:nvSpPr>
        <p:spPr/>
        <p:txBody>
          <a:bodyPr/>
          <a:lstStyle/>
          <a:p>
            <a:fld id="{B67BF8F8-67F3-499B-A441-62C75F4E249C}" type="slidenum">
              <a:rPr lang="tr-TR" smtClean="0"/>
              <a:t>17</a:t>
            </a:fld>
            <a:endParaRPr lang="tr-TR"/>
          </a:p>
        </p:txBody>
      </p:sp>
    </p:spTree>
    <p:extLst>
      <p:ext uri="{BB962C8B-B14F-4D97-AF65-F5344CB8AC3E}">
        <p14:creationId xmlns:p14="http://schemas.microsoft.com/office/powerpoint/2010/main" val="2572608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B6DAF4-6B03-1B7B-C78E-3A4562E48C75}"/>
              </a:ext>
            </a:extLst>
          </p:cNvPr>
          <p:cNvSpPr txBox="1"/>
          <p:nvPr/>
        </p:nvSpPr>
        <p:spPr>
          <a:xfrm>
            <a:off x="4081443" y="643466"/>
            <a:ext cx="3959609" cy="573337"/>
          </a:xfrm>
          <a:prstGeom prst="rect">
            <a:avLst/>
          </a:prstGeom>
          <a:noFill/>
        </p:spPr>
        <p:txBody>
          <a:bodyPr wrap="square">
            <a:spAutoFit/>
          </a:bodyPr>
          <a:lstStyle/>
          <a:p>
            <a:pPr defTabSz="448056">
              <a:spcAft>
                <a:spcPts val="600"/>
              </a:spcAft>
            </a:pPr>
            <a:r>
              <a:rPr lang="tr-TR" sz="3136" b="1" kern="1200" dirty="0">
                <a:solidFill>
                  <a:schemeClr val="tx1"/>
                </a:solidFill>
                <a:latin typeface="+mn-lt"/>
                <a:ea typeface="+mn-ea"/>
                <a:cs typeface="+mn-cs"/>
              </a:rPr>
              <a:t>Designing a Rhodotron</a:t>
            </a:r>
            <a:endParaRPr lang="tr-TR" sz="3200" b="1" dirty="0"/>
          </a:p>
        </p:txBody>
      </p:sp>
      <p:sp>
        <p:nvSpPr>
          <p:cNvPr id="5" name="TextBox 4">
            <a:extLst>
              <a:ext uri="{FF2B5EF4-FFF2-40B4-BE49-F238E27FC236}">
                <a16:creationId xmlns:a16="http://schemas.microsoft.com/office/drawing/2014/main" id="{EDA0E42D-D3C3-112F-8CD0-157D1D0F57B9}"/>
              </a:ext>
            </a:extLst>
          </p:cNvPr>
          <p:cNvSpPr txBox="1"/>
          <p:nvPr/>
        </p:nvSpPr>
        <p:spPr>
          <a:xfrm>
            <a:off x="4960986" y="1341316"/>
            <a:ext cx="2064960" cy="452635"/>
          </a:xfrm>
          <a:prstGeom prst="rect">
            <a:avLst/>
          </a:prstGeom>
          <a:noFill/>
        </p:spPr>
        <p:txBody>
          <a:bodyPr wrap="none" rtlCol="0">
            <a:spAutoFit/>
          </a:bodyPr>
          <a:lstStyle/>
          <a:p>
            <a:pPr defTabSz="448056">
              <a:spcAft>
                <a:spcPts val="600"/>
              </a:spcAft>
            </a:pPr>
            <a:r>
              <a:rPr lang="tr-TR" sz="2352" b="1" kern="1200" dirty="0">
                <a:solidFill>
                  <a:schemeClr val="tx1"/>
                </a:solidFill>
                <a:latin typeface="+mn-lt"/>
                <a:ea typeface="+mn-ea"/>
                <a:cs typeface="+mn-cs"/>
              </a:rPr>
              <a:t>Magnet Design</a:t>
            </a:r>
            <a:endParaRPr lang="tr-TR" sz="2400" b="1" dirty="0"/>
          </a:p>
        </p:txBody>
      </p:sp>
      <p:sp>
        <p:nvSpPr>
          <p:cNvPr id="6" name="TextBox 5">
            <a:extLst>
              <a:ext uri="{FF2B5EF4-FFF2-40B4-BE49-F238E27FC236}">
                <a16:creationId xmlns:a16="http://schemas.microsoft.com/office/drawing/2014/main" id="{03BF8E84-4215-D05C-6CD1-BA75A0E032AC}"/>
              </a:ext>
            </a:extLst>
          </p:cNvPr>
          <p:cNvSpPr txBox="1"/>
          <p:nvPr/>
        </p:nvSpPr>
        <p:spPr>
          <a:xfrm>
            <a:off x="1067461" y="2047140"/>
            <a:ext cx="10057078" cy="905271"/>
          </a:xfrm>
          <a:prstGeom prst="rect">
            <a:avLst/>
          </a:prstGeom>
          <a:noFill/>
        </p:spPr>
        <p:txBody>
          <a:bodyPr wrap="square" rtlCol="0">
            <a:spAutoFit/>
          </a:bodyPr>
          <a:lstStyle/>
          <a:p>
            <a:pPr defTabSz="448056">
              <a:spcAft>
                <a:spcPts val="600"/>
              </a:spcAft>
            </a:pPr>
            <a:r>
              <a:rPr lang="tr-TR" sz="1764" kern="1200" dirty="0">
                <a:solidFill>
                  <a:schemeClr val="tx1"/>
                </a:solidFill>
                <a:latin typeface="+mn-lt"/>
                <a:ea typeface="+mn-ea"/>
                <a:cs typeface="+mn-cs"/>
              </a:rPr>
              <a:t>Magnets </a:t>
            </a:r>
            <a:r>
              <a:rPr lang="en-US" sz="1764" kern="1200" dirty="0">
                <a:solidFill>
                  <a:schemeClr val="tx1"/>
                </a:solidFill>
                <a:latin typeface="+mn-lt"/>
                <a:ea typeface="+mn-ea"/>
                <a:cs typeface="+mn-cs"/>
              </a:rPr>
              <a:t>are used for not only guiding the electron beam to desired path, but also for synchronizing them with the RF field in the cavity. Time spent outside of the RF cavity should be precisely tuned to maximize acceleration in the succeeding pass</a:t>
            </a:r>
            <a:endParaRPr lang="tr-TR" dirty="0"/>
          </a:p>
        </p:txBody>
      </p:sp>
      <p:pic>
        <p:nvPicPr>
          <p:cNvPr id="8" name="Picture 7" descr="A diagram of a circle with lines and a circle&#10;&#10;Description automatically generated">
            <a:extLst>
              <a:ext uri="{FF2B5EF4-FFF2-40B4-BE49-F238E27FC236}">
                <a16:creationId xmlns:a16="http://schemas.microsoft.com/office/drawing/2014/main" id="{A6BF9EC5-7423-F235-5C25-ACA4EABD8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622" y="3205599"/>
            <a:ext cx="3008934" cy="3008934"/>
          </a:xfrm>
          <a:prstGeom prst="rect">
            <a:avLst/>
          </a:prstGeom>
        </p:spPr>
      </p:pic>
      <p:pic>
        <p:nvPicPr>
          <p:cNvPr id="10" name="Picture 9" descr="A green and yellow object&#10;&#10;Description automatically generated with medium confidence">
            <a:extLst>
              <a:ext uri="{FF2B5EF4-FFF2-40B4-BE49-F238E27FC236}">
                <a16:creationId xmlns:a16="http://schemas.microsoft.com/office/drawing/2014/main" id="{718FBF60-1A46-1AB5-D2E1-CEFE268E0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444" y="3140968"/>
            <a:ext cx="3008934" cy="3027394"/>
          </a:xfrm>
          <a:prstGeom prst="rect">
            <a:avLst/>
          </a:prstGeom>
        </p:spPr>
      </p:pic>
      <p:sp>
        <p:nvSpPr>
          <p:cNvPr id="2" name="Slide Number Placeholder 1">
            <a:extLst>
              <a:ext uri="{FF2B5EF4-FFF2-40B4-BE49-F238E27FC236}">
                <a16:creationId xmlns:a16="http://schemas.microsoft.com/office/drawing/2014/main" id="{A9F6E895-35C5-331F-B0F1-4A9F3D295DFF}"/>
              </a:ext>
            </a:extLst>
          </p:cNvPr>
          <p:cNvSpPr>
            <a:spLocks noGrp="1"/>
          </p:cNvSpPr>
          <p:nvPr>
            <p:ph type="sldNum" sz="quarter" idx="12"/>
          </p:nvPr>
        </p:nvSpPr>
        <p:spPr/>
        <p:txBody>
          <a:bodyPr/>
          <a:lstStyle/>
          <a:p>
            <a:fld id="{B67BF8F8-67F3-499B-A441-62C75F4E249C}" type="slidenum">
              <a:rPr lang="tr-TR" smtClean="0"/>
              <a:t>18</a:t>
            </a:fld>
            <a:endParaRPr lang="tr-TR"/>
          </a:p>
        </p:txBody>
      </p:sp>
    </p:spTree>
    <p:extLst>
      <p:ext uri="{BB962C8B-B14F-4D97-AF65-F5344CB8AC3E}">
        <p14:creationId xmlns:p14="http://schemas.microsoft.com/office/powerpoint/2010/main" val="4039211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ircle with a triangle and a triangle with a triangle&#10;&#10;Description automatically generated">
            <a:extLst>
              <a:ext uri="{FF2B5EF4-FFF2-40B4-BE49-F238E27FC236}">
                <a16:creationId xmlns:a16="http://schemas.microsoft.com/office/drawing/2014/main" id="{C762B937-26EF-F462-E651-96D467EB9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60" y="2204864"/>
            <a:ext cx="5413469" cy="4418111"/>
          </a:xfrm>
          <a:prstGeom prst="rect">
            <a:avLst/>
          </a:prstGeom>
        </p:spPr>
      </p:pic>
      <p:sp>
        <p:nvSpPr>
          <p:cNvPr id="4" name="TextBox 3">
            <a:extLst>
              <a:ext uri="{FF2B5EF4-FFF2-40B4-BE49-F238E27FC236}">
                <a16:creationId xmlns:a16="http://schemas.microsoft.com/office/drawing/2014/main" id="{45DAE833-24EE-1A52-8EE1-065DB9658F01}"/>
              </a:ext>
            </a:extLst>
          </p:cNvPr>
          <p:cNvSpPr txBox="1"/>
          <p:nvPr/>
        </p:nvSpPr>
        <p:spPr>
          <a:xfrm>
            <a:off x="4081443" y="643466"/>
            <a:ext cx="3959609" cy="573337"/>
          </a:xfrm>
          <a:prstGeom prst="rect">
            <a:avLst/>
          </a:prstGeom>
          <a:noFill/>
        </p:spPr>
        <p:txBody>
          <a:bodyPr wrap="square">
            <a:spAutoFit/>
          </a:bodyPr>
          <a:lstStyle/>
          <a:p>
            <a:pPr defTabSz="448056">
              <a:spcAft>
                <a:spcPts val="600"/>
              </a:spcAft>
            </a:pPr>
            <a:r>
              <a:rPr lang="tr-TR" sz="3136" b="1" kern="1200" dirty="0">
                <a:solidFill>
                  <a:schemeClr val="tx1"/>
                </a:solidFill>
                <a:latin typeface="+mn-lt"/>
                <a:ea typeface="+mn-ea"/>
                <a:cs typeface="+mn-cs"/>
              </a:rPr>
              <a:t>Designing a Rhodotron</a:t>
            </a:r>
            <a:endParaRPr lang="tr-TR" sz="3200" b="1" dirty="0"/>
          </a:p>
        </p:txBody>
      </p:sp>
      <p:sp>
        <p:nvSpPr>
          <p:cNvPr id="5" name="TextBox 4">
            <a:extLst>
              <a:ext uri="{FF2B5EF4-FFF2-40B4-BE49-F238E27FC236}">
                <a16:creationId xmlns:a16="http://schemas.microsoft.com/office/drawing/2014/main" id="{43031FEF-80F6-1D12-762D-7FDAA9038E5C}"/>
              </a:ext>
            </a:extLst>
          </p:cNvPr>
          <p:cNvSpPr txBox="1"/>
          <p:nvPr/>
        </p:nvSpPr>
        <p:spPr>
          <a:xfrm>
            <a:off x="3913736" y="1412776"/>
            <a:ext cx="4295022" cy="461665"/>
          </a:xfrm>
          <a:prstGeom prst="rect">
            <a:avLst/>
          </a:prstGeom>
          <a:noFill/>
        </p:spPr>
        <p:txBody>
          <a:bodyPr wrap="none" rtlCol="0">
            <a:spAutoFit/>
          </a:bodyPr>
          <a:lstStyle/>
          <a:p>
            <a:pPr defTabSz="448056">
              <a:spcAft>
                <a:spcPts val="600"/>
              </a:spcAft>
            </a:pPr>
            <a:r>
              <a:rPr lang="tr-TR" sz="2400" b="1" dirty="0"/>
              <a:t>n</a:t>
            </a:r>
            <a:r>
              <a:rPr lang="el-GR" sz="2400" b="1" dirty="0"/>
              <a:t>λ </a:t>
            </a:r>
            <a:r>
              <a:rPr lang="tr-TR" sz="2400" b="1" dirty="0"/>
              <a:t>Technique for </a:t>
            </a:r>
            <a:r>
              <a:rPr lang="tr-TR" sz="2400" b="1" kern="1200" dirty="0">
                <a:solidFill>
                  <a:schemeClr val="tx1"/>
                </a:solidFill>
                <a:latin typeface="+mn-lt"/>
                <a:ea typeface="+mn-ea"/>
                <a:cs typeface="+mn-cs"/>
              </a:rPr>
              <a:t>Magnet Design</a:t>
            </a:r>
            <a:endParaRPr lang="tr-TR" sz="2400" b="1" dirty="0"/>
          </a:p>
        </p:txBody>
      </p:sp>
      <p:pic>
        <p:nvPicPr>
          <p:cNvPr id="11" name="Picture 10">
            <a:extLst>
              <a:ext uri="{FF2B5EF4-FFF2-40B4-BE49-F238E27FC236}">
                <a16:creationId xmlns:a16="http://schemas.microsoft.com/office/drawing/2014/main" id="{D214074B-5662-BC72-5C69-CFB7177C5165}"/>
              </a:ext>
            </a:extLst>
          </p:cNvPr>
          <p:cNvPicPr>
            <a:picLocks noChangeAspect="1"/>
          </p:cNvPicPr>
          <p:nvPr/>
        </p:nvPicPr>
        <p:blipFill>
          <a:blip r:embed="rId3"/>
          <a:stretch>
            <a:fillRect/>
          </a:stretch>
        </p:blipFill>
        <p:spPr>
          <a:xfrm>
            <a:off x="7032104" y="4655253"/>
            <a:ext cx="3443310" cy="1579942"/>
          </a:xfrm>
          <a:prstGeom prst="rect">
            <a:avLst/>
          </a:prstGeom>
        </p:spPr>
      </p:pic>
      <p:sp>
        <p:nvSpPr>
          <p:cNvPr id="13" name="TextBox 12">
            <a:extLst>
              <a:ext uri="{FF2B5EF4-FFF2-40B4-BE49-F238E27FC236}">
                <a16:creationId xmlns:a16="http://schemas.microsoft.com/office/drawing/2014/main" id="{18D2CE4F-180E-FDDE-2558-5E38C85D5A56}"/>
              </a:ext>
            </a:extLst>
          </p:cNvPr>
          <p:cNvSpPr txBox="1"/>
          <p:nvPr/>
        </p:nvSpPr>
        <p:spPr>
          <a:xfrm>
            <a:off x="7948289" y="2519586"/>
            <a:ext cx="1942135" cy="369332"/>
          </a:xfrm>
          <a:prstGeom prst="rect">
            <a:avLst/>
          </a:prstGeom>
          <a:noFill/>
        </p:spPr>
        <p:txBody>
          <a:bodyPr wrap="none" rtlCol="0">
            <a:spAutoFit/>
          </a:bodyPr>
          <a:lstStyle/>
          <a:p>
            <a:r>
              <a:rPr lang="tr-TR" dirty="0"/>
              <a:t>Assumption : v ≈ c </a:t>
            </a:r>
          </a:p>
        </p:txBody>
      </p:sp>
      <p:pic>
        <p:nvPicPr>
          <p:cNvPr id="18" name="Picture 17">
            <a:extLst>
              <a:ext uri="{FF2B5EF4-FFF2-40B4-BE49-F238E27FC236}">
                <a16:creationId xmlns:a16="http://schemas.microsoft.com/office/drawing/2014/main" id="{22B221FA-08DE-72C8-6B58-75D4AAA83A67}"/>
              </a:ext>
            </a:extLst>
          </p:cNvPr>
          <p:cNvPicPr>
            <a:picLocks noChangeAspect="1"/>
          </p:cNvPicPr>
          <p:nvPr/>
        </p:nvPicPr>
        <p:blipFill>
          <a:blip r:embed="rId4"/>
          <a:stretch>
            <a:fillRect/>
          </a:stretch>
        </p:blipFill>
        <p:spPr>
          <a:xfrm>
            <a:off x="6598272" y="3259035"/>
            <a:ext cx="1224416" cy="461665"/>
          </a:xfrm>
          <a:prstGeom prst="rect">
            <a:avLst/>
          </a:prstGeom>
        </p:spPr>
      </p:pic>
      <p:pic>
        <p:nvPicPr>
          <p:cNvPr id="20" name="Picture 19">
            <a:extLst>
              <a:ext uri="{FF2B5EF4-FFF2-40B4-BE49-F238E27FC236}">
                <a16:creationId xmlns:a16="http://schemas.microsoft.com/office/drawing/2014/main" id="{5700A745-0CB4-75BE-436A-73A2B34CFCA9}"/>
              </a:ext>
            </a:extLst>
          </p:cNvPr>
          <p:cNvPicPr>
            <a:picLocks noChangeAspect="1"/>
          </p:cNvPicPr>
          <p:nvPr/>
        </p:nvPicPr>
        <p:blipFill>
          <a:blip r:embed="rId5"/>
          <a:stretch>
            <a:fillRect/>
          </a:stretch>
        </p:blipFill>
        <p:spPr>
          <a:xfrm>
            <a:off x="9624391" y="3259035"/>
            <a:ext cx="1283070" cy="474616"/>
          </a:xfrm>
          <a:prstGeom prst="rect">
            <a:avLst/>
          </a:prstGeom>
        </p:spPr>
      </p:pic>
      <p:sp>
        <p:nvSpPr>
          <p:cNvPr id="21" name="TextBox 20">
            <a:extLst>
              <a:ext uri="{FF2B5EF4-FFF2-40B4-BE49-F238E27FC236}">
                <a16:creationId xmlns:a16="http://schemas.microsoft.com/office/drawing/2014/main" id="{EB196C99-E40A-02D1-BDE3-0C6E8FFA9C78}"/>
              </a:ext>
            </a:extLst>
          </p:cNvPr>
          <p:cNvSpPr txBox="1"/>
          <p:nvPr/>
        </p:nvSpPr>
        <p:spPr>
          <a:xfrm>
            <a:off x="7372107" y="4189719"/>
            <a:ext cx="3094501" cy="369332"/>
          </a:xfrm>
          <a:prstGeom prst="rect">
            <a:avLst/>
          </a:prstGeom>
          <a:noFill/>
        </p:spPr>
        <p:txBody>
          <a:bodyPr wrap="none" rtlCol="0">
            <a:spAutoFit/>
          </a:bodyPr>
          <a:lstStyle/>
          <a:p>
            <a:r>
              <a:rPr lang="tr-TR" dirty="0"/>
              <a:t>n &gt; 1 is inefficient, taking n = 1:</a:t>
            </a:r>
          </a:p>
        </p:txBody>
      </p:sp>
      <p:pic>
        <p:nvPicPr>
          <p:cNvPr id="23" name="Picture 22">
            <a:extLst>
              <a:ext uri="{FF2B5EF4-FFF2-40B4-BE49-F238E27FC236}">
                <a16:creationId xmlns:a16="http://schemas.microsoft.com/office/drawing/2014/main" id="{7AAFD664-105B-AD5E-C6B0-D85441A1C128}"/>
              </a:ext>
            </a:extLst>
          </p:cNvPr>
          <p:cNvPicPr>
            <a:picLocks noChangeAspect="1"/>
          </p:cNvPicPr>
          <p:nvPr/>
        </p:nvPicPr>
        <p:blipFill>
          <a:blip r:embed="rId6"/>
          <a:stretch>
            <a:fillRect/>
          </a:stretch>
        </p:blipFill>
        <p:spPr>
          <a:xfrm>
            <a:off x="8259512" y="3326321"/>
            <a:ext cx="928055" cy="264081"/>
          </a:xfrm>
          <a:prstGeom prst="rect">
            <a:avLst/>
          </a:prstGeom>
        </p:spPr>
      </p:pic>
      <p:sp>
        <p:nvSpPr>
          <p:cNvPr id="2" name="Slide Number Placeholder 1">
            <a:extLst>
              <a:ext uri="{FF2B5EF4-FFF2-40B4-BE49-F238E27FC236}">
                <a16:creationId xmlns:a16="http://schemas.microsoft.com/office/drawing/2014/main" id="{72AFF51F-4071-0184-8BFD-BB815FC7D6A6}"/>
              </a:ext>
            </a:extLst>
          </p:cNvPr>
          <p:cNvSpPr>
            <a:spLocks noGrp="1"/>
          </p:cNvSpPr>
          <p:nvPr>
            <p:ph type="sldNum" sz="quarter" idx="12"/>
          </p:nvPr>
        </p:nvSpPr>
        <p:spPr/>
        <p:txBody>
          <a:bodyPr/>
          <a:lstStyle/>
          <a:p>
            <a:fld id="{B67BF8F8-67F3-499B-A441-62C75F4E249C}" type="slidenum">
              <a:rPr lang="tr-TR" smtClean="0"/>
              <a:t>19</a:t>
            </a:fld>
            <a:endParaRPr lang="tr-TR"/>
          </a:p>
        </p:txBody>
      </p:sp>
    </p:spTree>
    <p:extLst>
      <p:ext uri="{BB962C8B-B14F-4D97-AF65-F5344CB8AC3E}">
        <p14:creationId xmlns:p14="http://schemas.microsoft.com/office/powerpoint/2010/main" val="3393718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machine in a room&#10;&#10;Description automatically generated">
            <a:extLst>
              <a:ext uri="{FF2B5EF4-FFF2-40B4-BE49-F238E27FC236}">
                <a16:creationId xmlns:a16="http://schemas.microsoft.com/office/drawing/2014/main" id="{FADFC983-CDB9-11EE-443D-EC567FC9244D}"/>
              </a:ext>
            </a:extLst>
          </p:cNvPr>
          <p:cNvPicPr>
            <a:picLocks noChangeAspect="1"/>
          </p:cNvPicPr>
          <p:nvPr/>
        </p:nvPicPr>
        <p:blipFill rotWithShape="1">
          <a:blip r:embed="rId2">
            <a:extLst>
              <a:ext uri="{28A0092B-C50C-407E-A947-70E740481C1C}">
                <a14:useLocalDpi xmlns:a14="http://schemas.microsoft.com/office/drawing/2010/main" val="0"/>
              </a:ext>
            </a:extLst>
          </a:blip>
          <a:srcRect t="5750"/>
          <a:stretch/>
        </p:blipFill>
        <p:spPr>
          <a:xfrm>
            <a:off x="2522356" y="10"/>
            <a:ext cx="966964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121DCF7-918C-DB63-4F80-4E459A436452}"/>
              </a:ext>
            </a:extLst>
          </p:cNvPr>
          <p:cNvSpPr txBox="1"/>
          <p:nvPr/>
        </p:nvSpPr>
        <p:spPr>
          <a:xfrm>
            <a:off x="763369" y="404664"/>
            <a:ext cx="3822189" cy="189991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dirty="0">
                <a:ea typeface="+mj-ea"/>
                <a:cs typeface="+mj-cs"/>
              </a:rPr>
              <a:t>Particle</a:t>
            </a:r>
            <a:r>
              <a:rPr lang="en-US" sz="4000" b="1" dirty="0">
                <a:latin typeface="+mj-lt"/>
                <a:ea typeface="+mj-ea"/>
                <a:cs typeface="+mj-cs"/>
              </a:rPr>
              <a:t> </a:t>
            </a:r>
            <a:r>
              <a:rPr lang="en-US" sz="4000" b="1" dirty="0">
                <a:ea typeface="+mj-ea"/>
                <a:cs typeface="+mj-cs"/>
              </a:rPr>
              <a:t>Accelerators</a:t>
            </a:r>
          </a:p>
        </p:txBody>
      </p:sp>
      <p:sp>
        <p:nvSpPr>
          <p:cNvPr id="5" name="TextBox 4">
            <a:extLst>
              <a:ext uri="{FF2B5EF4-FFF2-40B4-BE49-F238E27FC236}">
                <a16:creationId xmlns:a16="http://schemas.microsoft.com/office/drawing/2014/main" id="{A6D0D3AC-0E14-0C3E-A625-DB2413A3D14E}"/>
              </a:ext>
            </a:extLst>
          </p:cNvPr>
          <p:cNvSpPr txBox="1"/>
          <p:nvPr/>
        </p:nvSpPr>
        <p:spPr>
          <a:xfrm>
            <a:off x="273596" y="2060848"/>
            <a:ext cx="3822189" cy="4640233"/>
          </a:xfrm>
          <a:prstGeom prst="rect">
            <a:avLst/>
          </a:prstGeom>
        </p:spPr>
        <p:txBody>
          <a:bodyPr vert="horz" lIns="91440" tIns="45720" rIns="91440" bIns="45720" rtlCol="0">
            <a:normAutofit/>
          </a:bodyPr>
          <a:lstStyle/>
          <a:p>
            <a:pPr marL="742950" lvl="1" indent="-228600" defTabSz="914400">
              <a:lnSpc>
                <a:spcPct val="90000"/>
              </a:lnSpc>
              <a:spcAft>
                <a:spcPts val="600"/>
              </a:spcAft>
              <a:buFont typeface="Arial" panose="020B0604020202020204" pitchFamily="34" charset="0"/>
              <a:buChar char="•"/>
            </a:pPr>
            <a:r>
              <a:rPr lang="tr-TR" dirty="0"/>
              <a:t>S</a:t>
            </a:r>
            <a:r>
              <a:rPr lang="en-US" dirty="0" err="1"/>
              <a:t>ophisticated</a:t>
            </a:r>
            <a:r>
              <a:rPr lang="en-US" dirty="0"/>
              <a:t> scientific instruments designed to accelerate charged particles</a:t>
            </a:r>
            <a:endParaRPr lang="tr-TR" b="1" dirty="0"/>
          </a:p>
          <a:p>
            <a:pPr marL="742950" lvl="1" indent="-228600" defTabSz="914400">
              <a:lnSpc>
                <a:spcPct val="90000"/>
              </a:lnSpc>
              <a:spcAft>
                <a:spcPts val="600"/>
              </a:spcAft>
              <a:buFont typeface="Arial" panose="020B0604020202020204" pitchFamily="34" charset="0"/>
              <a:buChar char="•"/>
            </a:pPr>
            <a:r>
              <a:rPr lang="en-US" b="1" dirty="0"/>
              <a:t>Scientific research (GeV-</a:t>
            </a:r>
            <a:r>
              <a:rPr lang="en-US" b="1" dirty="0" err="1"/>
              <a:t>TeV</a:t>
            </a:r>
            <a:r>
              <a:rPr lang="en-US" b="1" dirty="0"/>
              <a:t>)</a:t>
            </a:r>
          </a:p>
          <a:p>
            <a:pPr marL="1257300" lvl="2" indent="-228600" defTabSz="914400">
              <a:lnSpc>
                <a:spcPct val="90000"/>
              </a:lnSpc>
              <a:spcAft>
                <a:spcPts val="600"/>
              </a:spcAft>
              <a:buFont typeface="Arial" panose="020B0604020202020204" pitchFamily="34" charset="0"/>
              <a:buChar char="•"/>
            </a:pPr>
            <a:r>
              <a:rPr lang="en-US" sz="1600" dirty="0"/>
              <a:t>Discovery and characterization of fundamental particles</a:t>
            </a:r>
            <a:r>
              <a:rPr lang="tr-TR" sz="1600" dirty="0"/>
              <a:t> and interactions</a:t>
            </a:r>
            <a:endParaRPr lang="en-US" sz="1600" dirty="0"/>
          </a:p>
          <a:p>
            <a:pPr marL="742950" lvl="1" indent="-228600" defTabSz="914400">
              <a:lnSpc>
                <a:spcPct val="90000"/>
              </a:lnSpc>
              <a:spcAft>
                <a:spcPts val="600"/>
              </a:spcAft>
              <a:buFont typeface="Arial" panose="020B0604020202020204" pitchFamily="34" charset="0"/>
              <a:buChar char="•"/>
            </a:pPr>
            <a:r>
              <a:rPr lang="en-US" b="1" dirty="0"/>
              <a:t>Industrial and medical applications (keV-MeV)</a:t>
            </a:r>
          </a:p>
          <a:p>
            <a:pPr marL="1200150" lvl="2" indent="-228600" defTabSz="914400">
              <a:lnSpc>
                <a:spcPct val="90000"/>
              </a:lnSpc>
              <a:spcAft>
                <a:spcPts val="600"/>
              </a:spcAft>
              <a:buFont typeface="Arial" panose="020B0604020202020204" pitchFamily="34" charset="0"/>
              <a:buChar char="•"/>
            </a:pPr>
            <a:r>
              <a:rPr lang="tr-TR" sz="1600" dirty="0"/>
              <a:t>M</a:t>
            </a:r>
            <a:r>
              <a:rPr lang="en-US" sz="1600" dirty="0" err="1"/>
              <a:t>edical</a:t>
            </a:r>
            <a:r>
              <a:rPr lang="en-US" sz="1600" dirty="0"/>
              <a:t> particle accelerators</a:t>
            </a:r>
          </a:p>
          <a:p>
            <a:pPr marL="1200150" lvl="2" indent="-228600" defTabSz="914400">
              <a:lnSpc>
                <a:spcPct val="90000"/>
              </a:lnSpc>
              <a:spcAft>
                <a:spcPts val="600"/>
              </a:spcAft>
              <a:buFont typeface="Arial" panose="020B0604020202020204" pitchFamily="34" charset="0"/>
              <a:buChar char="•"/>
            </a:pPr>
            <a:r>
              <a:rPr lang="en-US" sz="1600" dirty="0"/>
              <a:t>Sterilization of medical devices and food</a:t>
            </a:r>
          </a:p>
          <a:p>
            <a:pPr marL="1200150" lvl="2" indent="-228600" defTabSz="914400">
              <a:lnSpc>
                <a:spcPct val="90000"/>
              </a:lnSpc>
              <a:spcAft>
                <a:spcPts val="600"/>
              </a:spcAft>
              <a:buFont typeface="Arial" panose="020B0604020202020204" pitchFamily="34" charset="0"/>
              <a:buChar char="•"/>
            </a:pPr>
            <a:r>
              <a:rPr lang="en-US" sz="1600" dirty="0"/>
              <a:t>Treatment of factory flue gases and wastewater</a:t>
            </a:r>
          </a:p>
          <a:p>
            <a:pPr marL="1200150" lvl="2" indent="-228600" defTabSz="914400">
              <a:lnSpc>
                <a:spcPct val="90000"/>
              </a:lnSpc>
              <a:spcAft>
                <a:spcPts val="600"/>
              </a:spcAft>
              <a:buFont typeface="Arial" panose="020B0604020202020204" pitchFamily="34" charset="0"/>
              <a:buChar char="•"/>
            </a:pPr>
            <a:r>
              <a:rPr lang="en-US" sz="1600" dirty="0"/>
              <a:t>Wire, cable, and tire improvements</a:t>
            </a:r>
          </a:p>
          <a:p>
            <a:pPr marL="1200150" lvl="2" indent="-228600" defTabSz="914400">
              <a:lnSpc>
                <a:spcPct val="90000"/>
              </a:lnSpc>
              <a:spcAft>
                <a:spcPts val="600"/>
              </a:spcAft>
              <a:buFont typeface="Arial" panose="020B0604020202020204" pitchFamily="34" charset="0"/>
              <a:buChar char="•"/>
            </a:pPr>
            <a:endParaRPr lang="en-US" sz="1600" dirty="0"/>
          </a:p>
          <a:p>
            <a:pPr marL="285750" indent="-228600" defTabSz="914400">
              <a:lnSpc>
                <a:spcPct val="90000"/>
              </a:lnSpc>
              <a:spcAft>
                <a:spcPts val="600"/>
              </a:spcAft>
              <a:buFont typeface="Arial" panose="020B0604020202020204" pitchFamily="34" charset="0"/>
              <a:buChar char="•"/>
            </a:pPr>
            <a:endParaRPr lang="en-US" sz="1600" dirty="0"/>
          </a:p>
        </p:txBody>
      </p:sp>
      <p:sp>
        <p:nvSpPr>
          <p:cNvPr id="2" name="Slide Number Placeholder 1">
            <a:extLst>
              <a:ext uri="{FF2B5EF4-FFF2-40B4-BE49-F238E27FC236}">
                <a16:creationId xmlns:a16="http://schemas.microsoft.com/office/drawing/2014/main" id="{0B747880-B65F-7D0F-D266-A94D8ECC0458}"/>
              </a:ext>
            </a:extLst>
          </p:cNvPr>
          <p:cNvSpPr>
            <a:spLocks noGrp="1"/>
          </p:cNvSpPr>
          <p:nvPr>
            <p:ph type="sldNum" sz="quarter" idx="12"/>
          </p:nvPr>
        </p:nvSpPr>
        <p:spPr/>
        <p:txBody>
          <a:bodyPr/>
          <a:lstStyle/>
          <a:p>
            <a:fld id="{B67BF8F8-67F3-499B-A441-62C75F4E249C}" type="slidenum">
              <a:rPr lang="tr-TR" smtClean="0"/>
              <a:t>2</a:t>
            </a:fld>
            <a:endParaRPr lang="tr-TR"/>
          </a:p>
        </p:txBody>
      </p:sp>
    </p:spTree>
    <p:extLst>
      <p:ext uri="{BB962C8B-B14F-4D97-AF65-F5344CB8AC3E}">
        <p14:creationId xmlns:p14="http://schemas.microsoft.com/office/powerpoint/2010/main" val="2575934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28F84C-9F87-97B3-73DB-7C8E94F5F641}"/>
              </a:ext>
            </a:extLst>
          </p:cNvPr>
          <p:cNvSpPr txBox="1"/>
          <p:nvPr/>
        </p:nvSpPr>
        <p:spPr>
          <a:xfrm>
            <a:off x="4081443" y="643466"/>
            <a:ext cx="3959609" cy="573337"/>
          </a:xfrm>
          <a:prstGeom prst="rect">
            <a:avLst/>
          </a:prstGeom>
          <a:noFill/>
        </p:spPr>
        <p:txBody>
          <a:bodyPr wrap="square">
            <a:spAutoFit/>
          </a:bodyPr>
          <a:lstStyle/>
          <a:p>
            <a:pPr defTabSz="448056">
              <a:spcAft>
                <a:spcPts val="600"/>
              </a:spcAft>
            </a:pPr>
            <a:r>
              <a:rPr lang="tr-TR" sz="3136" b="1" kern="1200" dirty="0">
                <a:solidFill>
                  <a:schemeClr val="tx1"/>
                </a:solidFill>
                <a:latin typeface="+mn-lt"/>
                <a:ea typeface="+mn-ea"/>
                <a:cs typeface="+mn-cs"/>
              </a:rPr>
              <a:t>Designing a Rhodotron</a:t>
            </a:r>
            <a:endParaRPr lang="tr-TR" sz="3200" b="1" dirty="0"/>
          </a:p>
        </p:txBody>
      </p:sp>
      <p:sp>
        <p:nvSpPr>
          <p:cNvPr id="5" name="TextBox 4">
            <a:extLst>
              <a:ext uri="{FF2B5EF4-FFF2-40B4-BE49-F238E27FC236}">
                <a16:creationId xmlns:a16="http://schemas.microsoft.com/office/drawing/2014/main" id="{15156582-4E90-6F0D-3156-09F209C1A9DC}"/>
              </a:ext>
            </a:extLst>
          </p:cNvPr>
          <p:cNvSpPr txBox="1"/>
          <p:nvPr/>
        </p:nvSpPr>
        <p:spPr>
          <a:xfrm>
            <a:off x="3346850" y="1412776"/>
            <a:ext cx="5498300" cy="461665"/>
          </a:xfrm>
          <a:prstGeom prst="rect">
            <a:avLst/>
          </a:prstGeom>
          <a:noFill/>
        </p:spPr>
        <p:txBody>
          <a:bodyPr wrap="none" rtlCol="0">
            <a:spAutoFit/>
          </a:bodyPr>
          <a:lstStyle/>
          <a:p>
            <a:pPr defTabSz="448056">
              <a:spcAft>
                <a:spcPts val="600"/>
              </a:spcAft>
            </a:pPr>
            <a:r>
              <a:rPr lang="tr-TR" sz="2400" b="1" dirty="0"/>
              <a:t>Lout Parameter Sweep for </a:t>
            </a:r>
            <a:r>
              <a:rPr lang="tr-TR" sz="2400" b="1" kern="1200" dirty="0">
                <a:solidFill>
                  <a:schemeClr val="tx1"/>
                </a:solidFill>
                <a:latin typeface="+mn-lt"/>
                <a:ea typeface="+mn-ea"/>
                <a:cs typeface="+mn-cs"/>
              </a:rPr>
              <a:t>Magnet Design</a:t>
            </a:r>
            <a:endParaRPr lang="tr-TR" sz="2400" b="1" dirty="0"/>
          </a:p>
        </p:txBody>
      </p:sp>
      <p:sp>
        <p:nvSpPr>
          <p:cNvPr id="6" name="TextBox 5">
            <a:extLst>
              <a:ext uri="{FF2B5EF4-FFF2-40B4-BE49-F238E27FC236}">
                <a16:creationId xmlns:a16="http://schemas.microsoft.com/office/drawing/2014/main" id="{B7CCB076-A7BD-4D60-3FCE-8DB059BEE9EE}"/>
              </a:ext>
            </a:extLst>
          </p:cNvPr>
          <p:cNvSpPr txBox="1"/>
          <p:nvPr/>
        </p:nvSpPr>
        <p:spPr>
          <a:xfrm>
            <a:off x="2064978" y="2082866"/>
            <a:ext cx="1731051" cy="369332"/>
          </a:xfrm>
          <a:prstGeom prst="rect">
            <a:avLst/>
          </a:prstGeom>
          <a:noFill/>
        </p:spPr>
        <p:txBody>
          <a:bodyPr wrap="none" rtlCol="0">
            <a:spAutoFit/>
          </a:bodyPr>
          <a:lstStyle/>
          <a:p>
            <a:r>
              <a:rPr lang="tr-TR" dirty="0"/>
              <a:t>What if  v &lt;&lt; c ? </a:t>
            </a:r>
          </a:p>
        </p:txBody>
      </p:sp>
      <p:pic>
        <p:nvPicPr>
          <p:cNvPr id="8" name="Picture 7">
            <a:extLst>
              <a:ext uri="{FF2B5EF4-FFF2-40B4-BE49-F238E27FC236}">
                <a16:creationId xmlns:a16="http://schemas.microsoft.com/office/drawing/2014/main" id="{BAAF4FCE-B528-EE0E-28B6-415C0300AED8}"/>
              </a:ext>
            </a:extLst>
          </p:cNvPr>
          <p:cNvPicPr>
            <a:picLocks noChangeAspect="1"/>
          </p:cNvPicPr>
          <p:nvPr/>
        </p:nvPicPr>
        <p:blipFill>
          <a:blip r:embed="rId2"/>
          <a:stretch>
            <a:fillRect/>
          </a:stretch>
        </p:blipFill>
        <p:spPr>
          <a:xfrm>
            <a:off x="697139" y="3379389"/>
            <a:ext cx="4466730" cy="1658533"/>
          </a:xfrm>
          <a:prstGeom prst="rect">
            <a:avLst/>
          </a:prstGeom>
        </p:spPr>
      </p:pic>
      <p:sp>
        <p:nvSpPr>
          <p:cNvPr id="9" name="TextBox 8">
            <a:extLst>
              <a:ext uri="{FF2B5EF4-FFF2-40B4-BE49-F238E27FC236}">
                <a16:creationId xmlns:a16="http://schemas.microsoft.com/office/drawing/2014/main" id="{9BE81043-A323-E524-2F81-51384CDA8AF9}"/>
              </a:ext>
            </a:extLst>
          </p:cNvPr>
          <p:cNvSpPr txBox="1"/>
          <p:nvPr/>
        </p:nvSpPr>
        <p:spPr>
          <a:xfrm>
            <a:off x="876032" y="2741677"/>
            <a:ext cx="4108945" cy="369332"/>
          </a:xfrm>
          <a:prstGeom prst="rect">
            <a:avLst/>
          </a:prstGeom>
          <a:noFill/>
        </p:spPr>
        <p:txBody>
          <a:bodyPr wrap="none" rtlCol="0">
            <a:spAutoFit/>
          </a:bodyPr>
          <a:lstStyle/>
          <a:p>
            <a:r>
              <a:rPr lang="tr-TR" dirty="0"/>
              <a:t>For example, </a:t>
            </a:r>
            <a:r>
              <a:rPr lang="pl-PL" i="1" dirty="0"/>
              <a:t>f </a:t>
            </a:r>
            <a:r>
              <a:rPr lang="pl-PL" dirty="0"/>
              <a:t>= 1 GHz, P = 50 kW</a:t>
            </a:r>
            <a:r>
              <a:rPr lang="tr-TR" dirty="0"/>
              <a:t>, </a:t>
            </a:r>
            <a:r>
              <a:rPr lang="el-GR" dirty="0"/>
              <a:t>ϕ = 15◦</a:t>
            </a:r>
            <a:endParaRPr lang="tr-TR" dirty="0"/>
          </a:p>
        </p:txBody>
      </p:sp>
      <p:sp>
        <p:nvSpPr>
          <p:cNvPr id="11" name="TextBox 10">
            <a:extLst>
              <a:ext uri="{FF2B5EF4-FFF2-40B4-BE49-F238E27FC236}">
                <a16:creationId xmlns:a16="http://schemas.microsoft.com/office/drawing/2014/main" id="{9F63B1EB-112B-8947-214D-40C2D46AE35C}"/>
              </a:ext>
            </a:extLst>
          </p:cNvPr>
          <p:cNvSpPr txBox="1"/>
          <p:nvPr/>
        </p:nvSpPr>
        <p:spPr>
          <a:xfrm>
            <a:off x="1406505" y="5445224"/>
            <a:ext cx="3048000" cy="369332"/>
          </a:xfrm>
          <a:prstGeom prst="rect">
            <a:avLst/>
          </a:prstGeom>
          <a:noFill/>
        </p:spPr>
        <p:txBody>
          <a:bodyPr wrap="square">
            <a:spAutoFit/>
          </a:bodyPr>
          <a:lstStyle/>
          <a:p>
            <a:r>
              <a:rPr lang="el-GR" dirty="0"/>
              <a:t>β</a:t>
            </a:r>
            <a:r>
              <a:rPr lang="tr-TR" dirty="0"/>
              <a:t>avg too low to design for </a:t>
            </a:r>
            <a:r>
              <a:rPr lang="el-GR" dirty="0"/>
              <a:t>β</a:t>
            </a:r>
            <a:r>
              <a:rPr lang="tr-TR" dirty="0"/>
              <a:t>=1</a:t>
            </a:r>
          </a:p>
        </p:txBody>
      </p:sp>
      <p:sp>
        <p:nvSpPr>
          <p:cNvPr id="12" name="TextBox 11">
            <a:extLst>
              <a:ext uri="{FF2B5EF4-FFF2-40B4-BE49-F238E27FC236}">
                <a16:creationId xmlns:a16="http://schemas.microsoft.com/office/drawing/2014/main" id="{41FA78EC-86A5-09C9-179E-143457587164}"/>
              </a:ext>
            </a:extLst>
          </p:cNvPr>
          <p:cNvSpPr txBox="1"/>
          <p:nvPr/>
        </p:nvSpPr>
        <p:spPr>
          <a:xfrm>
            <a:off x="7207025" y="2082866"/>
            <a:ext cx="2919997" cy="646331"/>
          </a:xfrm>
          <a:prstGeom prst="rect">
            <a:avLst/>
          </a:prstGeom>
          <a:noFill/>
        </p:spPr>
        <p:txBody>
          <a:bodyPr wrap="square" rtlCol="0">
            <a:spAutoFit/>
          </a:bodyPr>
          <a:lstStyle/>
          <a:p>
            <a:r>
              <a:rPr lang="tr-TR" dirty="0"/>
              <a:t>Instead of </a:t>
            </a:r>
            <a:r>
              <a:rPr lang="tr-TR" b="1" dirty="0"/>
              <a:t>Lpass=n</a:t>
            </a:r>
            <a:r>
              <a:rPr lang="el-GR" sz="1800" b="1" dirty="0"/>
              <a:t>λ</a:t>
            </a:r>
            <a:r>
              <a:rPr lang="tr-TR" sz="1800" dirty="0"/>
              <a:t>, sweep for different </a:t>
            </a:r>
            <a:r>
              <a:rPr lang="tr-TR" sz="1800" b="1" dirty="0"/>
              <a:t>Lout</a:t>
            </a:r>
            <a:r>
              <a:rPr lang="tr-TR" sz="1800" dirty="0"/>
              <a:t> value.</a:t>
            </a:r>
            <a:endParaRPr lang="tr-TR" dirty="0"/>
          </a:p>
        </p:txBody>
      </p:sp>
      <p:sp>
        <p:nvSpPr>
          <p:cNvPr id="13" name="TextBox 12">
            <a:extLst>
              <a:ext uri="{FF2B5EF4-FFF2-40B4-BE49-F238E27FC236}">
                <a16:creationId xmlns:a16="http://schemas.microsoft.com/office/drawing/2014/main" id="{FA3E0BA6-DB2F-7D69-8B2C-AF93F3AB6FEC}"/>
              </a:ext>
            </a:extLst>
          </p:cNvPr>
          <p:cNvSpPr txBox="1"/>
          <p:nvPr/>
        </p:nvSpPr>
        <p:spPr>
          <a:xfrm>
            <a:off x="6614795" y="3135918"/>
            <a:ext cx="4104456" cy="1754326"/>
          </a:xfrm>
          <a:prstGeom prst="rect">
            <a:avLst/>
          </a:prstGeom>
          <a:noFill/>
        </p:spPr>
        <p:txBody>
          <a:bodyPr wrap="square" rtlCol="0">
            <a:spAutoFit/>
          </a:bodyPr>
          <a:lstStyle/>
          <a:p>
            <a:pPr marL="285750" indent="-285750">
              <a:buFont typeface="Arial" panose="020B0604020202020204" pitchFamily="34" charset="0"/>
              <a:buChar char="•"/>
            </a:pPr>
            <a:r>
              <a:rPr lang="tr-TR" dirty="0"/>
              <a:t>Define an optimization criteria such as</a:t>
            </a:r>
          </a:p>
          <a:p>
            <a:pPr marL="742950" lvl="1" indent="-285750">
              <a:buFont typeface="Arial" panose="020B0604020202020204" pitchFamily="34" charset="0"/>
              <a:buChar char="•"/>
            </a:pPr>
            <a:r>
              <a:rPr lang="tr-TR" dirty="0"/>
              <a:t>Maximize energy gain</a:t>
            </a:r>
          </a:p>
          <a:p>
            <a:pPr marL="742950" lvl="1" indent="-285750">
              <a:buFont typeface="Arial" panose="020B0604020202020204" pitchFamily="34" charset="0"/>
              <a:buChar char="•"/>
            </a:pPr>
            <a:r>
              <a:rPr lang="tr-TR" dirty="0"/>
              <a:t>Ensure phase stability</a:t>
            </a:r>
          </a:p>
          <a:p>
            <a:pPr marL="285750" indent="-285750">
              <a:buFont typeface="Arial" panose="020B0604020202020204" pitchFamily="34" charset="0"/>
              <a:buChar char="•"/>
            </a:pPr>
            <a:r>
              <a:rPr lang="tr-TR" dirty="0"/>
              <a:t>Use a simulation software to sweep </a:t>
            </a:r>
            <a:r>
              <a:rPr lang="tr-TR" b="1" dirty="0"/>
              <a:t>Lout</a:t>
            </a:r>
            <a:r>
              <a:rPr lang="tr-TR" dirty="0"/>
              <a:t>, find optimum value</a:t>
            </a:r>
          </a:p>
          <a:p>
            <a:pPr marL="285750" indent="-285750">
              <a:buFont typeface="Arial" panose="020B0604020202020204" pitchFamily="34" charset="0"/>
              <a:buChar char="•"/>
            </a:pPr>
            <a:r>
              <a:rPr lang="tr-TR" dirty="0"/>
              <a:t>Calculate </a:t>
            </a:r>
            <a:r>
              <a:rPr lang="el-GR" b="1" dirty="0"/>
              <a:t>ρ</a:t>
            </a:r>
            <a:r>
              <a:rPr lang="tr-TR" dirty="0"/>
              <a:t> and </a:t>
            </a:r>
            <a:r>
              <a:rPr lang="tr-TR" b="1" dirty="0"/>
              <a:t>L</a:t>
            </a:r>
            <a:r>
              <a:rPr lang="tr-TR" dirty="0"/>
              <a:t> of the magnet</a:t>
            </a:r>
          </a:p>
        </p:txBody>
      </p:sp>
      <p:sp>
        <p:nvSpPr>
          <p:cNvPr id="14" name="TextBox 13">
            <a:extLst>
              <a:ext uri="{FF2B5EF4-FFF2-40B4-BE49-F238E27FC236}">
                <a16:creationId xmlns:a16="http://schemas.microsoft.com/office/drawing/2014/main" id="{F5826D76-A152-D983-A6E0-0B505B519E96}"/>
              </a:ext>
            </a:extLst>
          </p:cNvPr>
          <p:cNvSpPr txBox="1"/>
          <p:nvPr/>
        </p:nvSpPr>
        <p:spPr>
          <a:xfrm>
            <a:off x="6061247" y="5296965"/>
            <a:ext cx="5112568" cy="584775"/>
          </a:xfrm>
          <a:prstGeom prst="rect">
            <a:avLst/>
          </a:prstGeom>
          <a:noFill/>
        </p:spPr>
        <p:txBody>
          <a:bodyPr wrap="square">
            <a:spAutoFit/>
          </a:bodyPr>
          <a:lstStyle/>
          <a:p>
            <a:r>
              <a:rPr lang="tr-TR" sz="1600" dirty="0"/>
              <a:t>A c</a:t>
            </a:r>
            <a:r>
              <a:rPr lang="en-US" sz="1600" dirty="0" err="1"/>
              <a:t>ustom</a:t>
            </a:r>
            <a:r>
              <a:rPr lang="en-US" sz="1600" dirty="0"/>
              <a:t> built software offering magnet optimizing sweep functionality will be discussed in the following chapter</a:t>
            </a:r>
            <a:r>
              <a:rPr lang="tr-TR" sz="1600" dirty="0"/>
              <a:t>.</a:t>
            </a:r>
          </a:p>
        </p:txBody>
      </p:sp>
      <p:sp>
        <p:nvSpPr>
          <p:cNvPr id="2" name="Slide Number Placeholder 1">
            <a:extLst>
              <a:ext uri="{FF2B5EF4-FFF2-40B4-BE49-F238E27FC236}">
                <a16:creationId xmlns:a16="http://schemas.microsoft.com/office/drawing/2014/main" id="{7DF4905F-C6DE-305D-ACC5-1E71CE0293FC}"/>
              </a:ext>
            </a:extLst>
          </p:cNvPr>
          <p:cNvSpPr>
            <a:spLocks noGrp="1"/>
          </p:cNvSpPr>
          <p:nvPr>
            <p:ph type="sldNum" sz="quarter" idx="12"/>
          </p:nvPr>
        </p:nvSpPr>
        <p:spPr/>
        <p:txBody>
          <a:bodyPr/>
          <a:lstStyle/>
          <a:p>
            <a:fld id="{B67BF8F8-67F3-499B-A441-62C75F4E249C}" type="slidenum">
              <a:rPr lang="tr-TR" smtClean="0"/>
              <a:t>20</a:t>
            </a:fld>
            <a:endParaRPr lang="tr-TR"/>
          </a:p>
        </p:txBody>
      </p:sp>
    </p:spTree>
    <p:extLst>
      <p:ext uri="{BB962C8B-B14F-4D97-AF65-F5344CB8AC3E}">
        <p14:creationId xmlns:p14="http://schemas.microsoft.com/office/powerpoint/2010/main" val="1778013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ey cylinder with a red object on it&#10;&#10;Description automatically generated">
            <a:extLst>
              <a:ext uri="{FF2B5EF4-FFF2-40B4-BE49-F238E27FC236}">
                <a16:creationId xmlns:a16="http://schemas.microsoft.com/office/drawing/2014/main" id="{3B86D5EF-047B-68CB-2EDD-4A528B544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21" y="2554082"/>
            <a:ext cx="3726491" cy="3168352"/>
          </a:xfrm>
          <a:prstGeom prst="rect">
            <a:avLst/>
          </a:prstGeom>
        </p:spPr>
      </p:pic>
      <p:pic>
        <p:nvPicPr>
          <p:cNvPr id="7" name="Picture 6" descr="A circular object with a red object in the middle&#10;&#10;Description automatically generated">
            <a:extLst>
              <a:ext uri="{FF2B5EF4-FFF2-40B4-BE49-F238E27FC236}">
                <a16:creationId xmlns:a16="http://schemas.microsoft.com/office/drawing/2014/main" id="{095BFB04-FD83-ABF8-83E1-8CCBBC96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4546" y="2502903"/>
            <a:ext cx="3850864" cy="3369952"/>
          </a:xfrm>
          <a:prstGeom prst="rect">
            <a:avLst/>
          </a:prstGeom>
        </p:spPr>
      </p:pic>
      <p:sp>
        <p:nvSpPr>
          <p:cNvPr id="8" name="TextBox 7">
            <a:extLst>
              <a:ext uri="{FF2B5EF4-FFF2-40B4-BE49-F238E27FC236}">
                <a16:creationId xmlns:a16="http://schemas.microsoft.com/office/drawing/2014/main" id="{143BC961-DE32-91AD-B25B-6820DC5AACA3}"/>
              </a:ext>
            </a:extLst>
          </p:cNvPr>
          <p:cNvSpPr txBox="1"/>
          <p:nvPr/>
        </p:nvSpPr>
        <p:spPr>
          <a:xfrm>
            <a:off x="3998988" y="523855"/>
            <a:ext cx="4194024"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Designing a Rhodotron</a:t>
            </a:r>
            <a:endParaRPr lang="tr-TR" sz="3200" b="1" dirty="0"/>
          </a:p>
        </p:txBody>
      </p:sp>
      <p:sp>
        <p:nvSpPr>
          <p:cNvPr id="10" name="TextBox 9">
            <a:extLst>
              <a:ext uri="{FF2B5EF4-FFF2-40B4-BE49-F238E27FC236}">
                <a16:creationId xmlns:a16="http://schemas.microsoft.com/office/drawing/2014/main" id="{072133BD-898C-B204-7708-E54F72FB3E7A}"/>
              </a:ext>
            </a:extLst>
          </p:cNvPr>
          <p:cNvSpPr txBox="1"/>
          <p:nvPr/>
        </p:nvSpPr>
        <p:spPr>
          <a:xfrm>
            <a:off x="4226759" y="1311991"/>
            <a:ext cx="3817241" cy="488996"/>
          </a:xfrm>
          <a:prstGeom prst="rect">
            <a:avLst/>
          </a:prstGeom>
          <a:noFill/>
        </p:spPr>
        <p:txBody>
          <a:bodyPr wrap="square">
            <a:spAutoFit/>
          </a:bodyPr>
          <a:lstStyle/>
          <a:p>
            <a:pPr defTabSz="480060">
              <a:spcAft>
                <a:spcPts val="600"/>
              </a:spcAft>
            </a:pPr>
            <a:r>
              <a:rPr lang="tr-TR" sz="2520" b="1" kern="1200" dirty="0">
                <a:solidFill>
                  <a:schemeClr val="tx1"/>
                </a:solidFill>
                <a:latin typeface="+mn-lt"/>
                <a:ea typeface="+mn-ea"/>
                <a:cs typeface="+mn-cs"/>
              </a:rPr>
              <a:t>Initial Design at KAHVELab</a:t>
            </a:r>
            <a:endParaRPr lang="tr-TR" sz="2400" b="1" dirty="0"/>
          </a:p>
        </p:txBody>
      </p:sp>
      <p:pic>
        <p:nvPicPr>
          <p:cNvPr id="12" name="Picture 11" descr="A grey object with a red object in the middle&#10;&#10;Description automatically generated">
            <a:extLst>
              <a:ext uri="{FF2B5EF4-FFF2-40B4-BE49-F238E27FC236}">
                <a16:creationId xmlns:a16="http://schemas.microsoft.com/office/drawing/2014/main" id="{47AC6247-52D7-A7FD-544E-56230E65C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110" y="3145547"/>
            <a:ext cx="3696971" cy="3168352"/>
          </a:xfrm>
          <a:prstGeom prst="rect">
            <a:avLst/>
          </a:prstGeom>
        </p:spPr>
      </p:pic>
      <p:sp>
        <p:nvSpPr>
          <p:cNvPr id="14" name="TextBox 13">
            <a:extLst>
              <a:ext uri="{FF2B5EF4-FFF2-40B4-BE49-F238E27FC236}">
                <a16:creationId xmlns:a16="http://schemas.microsoft.com/office/drawing/2014/main" id="{5D1FEAB5-BA51-F484-BAEF-A10949608A8D}"/>
              </a:ext>
            </a:extLst>
          </p:cNvPr>
          <p:cNvSpPr txBox="1"/>
          <p:nvPr/>
        </p:nvSpPr>
        <p:spPr>
          <a:xfrm>
            <a:off x="1796425" y="1797178"/>
            <a:ext cx="8599149" cy="369332"/>
          </a:xfrm>
          <a:prstGeom prst="rect">
            <a:avLst/>
          </a:prstGeom>
          <a:noFill/>
        </p:spPr>
        <p:txBody>
          <a:bodyPr wrap="none" rtlCol="0">
            <a:spAutoFit/>
          </a:bodyPr>
          <a:lstStyle/>
          <a:p>
            <a:r>
              <a:rPr lang="tr-TR" dirty="0"/>
              <a:t>A rhodotron with operation frequency of 107.5 MHz was planned to be built at KAHVELab</a:t>
            </a:r>
          </a:p>
        </p:txBody>
      </p:sp>
      <p:sp>
        <p:nvSpPr>
          <p:cNvPr id="2" name="Slide Number Placeholder 1">
            <a:extLst>
              <a:ext uri="{FF2B5EF4-FFF2-40B4-BE49-F238E27FC236}">
                <a16:creationId xmlns:a16="http://schemas.microsoft.com/office/drawing/2014/main" id="{595A41C1-A32A-EEBC-F01E-85561F1A5184}"/>
              </a:ext>
            </a:extLst>
          </p:cNvPr>
          <p:cNvSpPr>
            <a:spLocks noGrp="1"/>
          </p:cNvSpPr>
          <p:nvPr>
            <p:ph type="sldNum" sz="quarter" idx="12"/>
          </p:nvPr>
        </p:nvSpPr>
        <p:spPr/>
        <p:txBody>
          <a:bodyPr/>
          <a:lstStyle/>
          <a:p>
            <a:fld id="{B67BF8F8-67F3-499B-A441-62C75F4E249C}" type="slidenum">
              <a:rPr lang="tr-TR" smtClean="0"/>
              <a:t>21</a:t>
            </a:fld>
            <a:endParaRPr lang="tr-TR"/>
          </a:p>
        </p:txBody>
      </p:sp>
    </p:spTree>
    <p:extLst>
      <p:ext uri="{BB962C8B-B14F-4D97-AF65-F5344CB8AC3E}">
        <p14:creationId xmlns:p14="http://schemas.microsoft.com/office/powerpoint/2010/main" val="155837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with numbers and lines&#10;&#10;Description automatically generated">
            <a:extLst>
              <a:ext uri="{FF2B5EF4-FFF2-40B4-BE49-F238E27FC236}">
                <a16:creationId xmlns:a16="http://schemas.microsoft.com/office/drawing/2014/main" id="{3AE21376-3CA4-6D50-F543-5D2D68D8D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2698615"/>
            <a:ext cx="4298838" cy="3324771"/>
          </a:xfrm>
          <a:prstGeom prst="rect">
            <a:avLst/>
          </a:prstGeom>
        </p:spPr>
      </p:pic>
      <p:pic>
        <p:nvPicPr>
          <p:cNvPr id="11" name="Picture 10" descr="A graph with numbers and lines&#10;&#10;Description automatically generated">
            <a:extLst>
              <a:ext uri="{FF2B5EF4-FFF2-40B4-BE49-F238E27FC236}">
                <a16:creationId xmlns:a16="http://schemas.microsoft.com/office/drawing/2014/main" id="{EF656B17-1C9F-9A95-EBBB-D1CF7F930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04" y="2656331"/>
            <a:ext cx="4298838" cy="3358691"/>
          </a:xfrm>
          <a:prstGeom prst="rect">
            <a:avLst/>
          </a:prstGeom>
        </p:spPr>
      </p:pic>
      <p:sp>
        <p:nvSpPr>
          <p:cNvPr id="12" name="TextBox 11">
            <a:extLst>
              <a:ext uri="{FF2B5EF4-FFF2-40B4-BE49-F238E27FC236}">
                <a16:creationId xmlns:a16="http://schemas.microsoft.com/office/drawing/2014/main" id="{8DDA3BED-1008-E7EC-8774-706243A5938A}"/>
              </a:ext>
            </a:extLst>
          </p:cNvPr>
          <p:cNvSpPr txBox="1"/>
          <p:nvPr/>
        </p:nvSpPr>
        <p:spPr>
          <a:xfrm>
            <a:off x="3998988" y="523855"/>
            <a:ext cx="4194024"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Designing a Rhodotron</a:t>
            </a:r>
            <a:endParaRPr lang="tr-TR" sz="3200" b="1" dirty="0"/>
          </a:p>
        </p:txBody>
      </p:sp>
      <p:sp>
        <p:nvSpPr>
          <p:cNvPr id="13" name="TextBox 12">
            <a:extLst>
              <a:ext uri="{FF2B5EF4-FFF2-40B4-BE49-F238E27FC236}">
                <a16:creationId xmlns:a16="http://schemas.microsoft.com/office/drawing/2014/main" id="{59B5D901-5AEC-FB63-EBCB-FBAC42A52C9E}"/>
              </a:ext>
            </a:extLst>
          </p:cNvPr>
          <p:cNvSpPr txBox="1"/>
          <p:nvPr/>
        </p:nvSpPr>
        <p:spPr>
          <a:xfrm>
            <a:off x="3865235" y="1350823"/>
            <a:ext cx="4461529" cy="480131"/>
          </a:xfrm>
          <a:prstGeom prst="rect">
            <a:avLst/>
          </a:prstGeom>
          <a:noFill/>
        </p:spPr>
        <p:txBody>
          <a:bodyPr wrap="square">
            <a:spAutoFit/>
          </a:bodyPr>
          <a:lstStyle/>
          <a:p>
            <a:pPr defTabSz="480060">
              <a:spcAft>
                <a:spcPts val="600"/>
              </a:spcAft>
            </a:pPr>
            <a:r>
              <a:rPr lang="tr-TR" sz="2520" b="1" kern="1200" dirty="0">
                <a:solidFill>
                  <a:schemeClr val="tx1"/>
                </a:solidFill>
                <a:latin typeface="+mn-lt"/>
                <a:ea typeface="+mn-ea"/>
                <a:cs typeface="+mn-cs"/>
              </a:rPr>
              <a:t>CST Simulations of Initial Design</a:t>
            </a:r>
            <a:endParaRPr lang="tr-TR" sz="2400" b="1" dirty="0"/>
          </a:p>
        </p:txBody>
      </p:sp>
      <p:sp>
        <p:nvSpPr>
          <p:cNvPr id="15" name="TextBox 14">
            <a:extLst>
              <a:ext uri="{FF2B5EF4-FFF2-40B4-BE49-F238E27FC236}">
                <a16:creationId xmlns:a16="http://schemas.microsoft.com/office/drawing/2014/main" id="{8F0C464B-FA3D-502F-87F5-E2DB378EC7C8}"/>
              </a:ext>
            </a:extLst>
          </p:cNvPr>
          <p:cNvSpPr txBox="1"/>
          <p:nvPr/>
        </p:nvSpPr>
        <p:spPr>
          <a:xfrm>
            <a:off x="3431704" y="1917960"/>
            <a:ext cx="2175852" cy="646331"/>
          </a:xfrm>
          <a:prstGeom prst="rect">
            <a:avLst/>
          </a:prstGeom>
          <a:noFill/>
        </p:spPr>
        <p:txBody>
          <a:bodyPr wrap="none" rtlCol="0">
            <a:spAutoFit/>
          </a:bodyPr>
          <a:lstStyle/>
          <a:p>
            <a:pPr marL="285750" indent="-285750">
              <a:buFont typeface="Arial" panose="020B0604020202020204" pitchFamily="34" charset="0"/>
              <a:buChar char="•"/>
            </a:pPr>
            <a:r>
              <a:rPr lang="tr-TR" dirty="0"/>
              <a:t>Ein = 40 keV</a:t>
            </a:r>
          </a:p>
          <a:p>
            <a:pPr marL="285750" indent="-285750">
              <a:buFont typeface="Arial" panose="020B0604020202020204" pitchFamily="34" charset="0"/>
              <a:buChar char="•"/>
            </a:pPr>
            <a:r>
              <a:rPr lang="tr-TR" dirty="0"/>
              <a:t>RF power = 12 kW</a:t>
            </a:r>
          </a:p>
        </p:txBody>
      </p:sp>
      <p:sp>
        <p:nvSpPr>
          <p:cNvPr id="16" name="TextBox 15">
            <a:extLst>
              <a:ext uri="{FF2B5EF4-FFF2-40B4-BE49-F238E27FC236}">
                <a16:creationId xmlns:a16="http://schemas.microsoft.com/office/drawing/2014/main" id="{ABC657CA-849F-DFDE-5FB9-712EAC2438A9}"/>
              </a:ext>
            </a:extLst>
          </p:cNvPr>
          <p:cNvSpPr txBox="1"/>
          <p:nvPr/>
        </p:nvSpPr>
        <p:spPr>
          <a:xfrm>
            <a:off x="6384032" y="1917960"/>
            <a:ext cx="2556469" cy="646331"/>
          </a:xfrm>
          <a:prstGeom prst="rect">
            <a:avLst/>
          </a:prstGeom>
          <a:noFill/>
        </p:spPr>
        <p:txBody>
          <a:bodyPr wrap="none" rtlCol="0">
            <a:spAutoFit/>
          </a:bodyPr>
          <a:lstStyle/>
          <a:p>
            <a:pPr marL="285750" indent="-285750">
              <a:buFont typeface="Arial" panose="020B0604020202020204" pitchFamily="34" charset="0"/>
              <a:buChar char="•"/>
            </a:pPr>
            <a:r>
              <a:rPr lang="tr-TR" dirty="0"/>
              <a:t>Phase lag = 15◦</a:t>
            </a:r>
          </a:p>
          <a:p>
            <a:pPr marL="285750" indent="-285750">
              <a:buFont typeface="Arial" panose="020B0604020202020204" pitchFamily="34" charset="0"/>
              <a:buChar char="•"/>
            </a:pPr>
            <a:r>
              <a:rPr lang="tr-TR" dirty="0"/>
              <a:t>Gun active time = 1 ns</a:t>
            </a:r>
          </a:p>
        </p:txBody>
      </p:sp>
      <p:sp>
        <p:nvSpPr>
          <p:cNvPr id="19" name="TextBox 18">
            <a:extLst>
              <a:ext uri="{FF2B5EF4-FFF2-40B4-BE49-F238E27FC236}">
                <a16:creationId xmlns:a16="http://schemas.microsoft.com/office/drawing/2014/main" id="{7F5DC13F-D932-1617-A775-9CA653A783C6}"/>
              </a:ext>
            </a:extLst>
          </p:cNvPr>
          <p:cNvSpPr txBox="1"/>
          <p:nvPr/>
        </p:nvSpPr>
        <p:spPr>
          <a:xfrm>
            <a:off x="1559496" y="6047197"/>
            <a:ext cx="10009112" cy="338554"/>
          </a:xfrm>
          <a:prstGeom prst="rect">
            <a:avLst/>
          </a:prstGeom>
          <a:noFill/>
        </p:spPr>
        <p:txBody>
          <a:bodyPr wrap="square">
            <a:spAutoFit/>
          </a:bodyPr>
          <a:lstStyle/>
          <a:p>
            <a:r>
              <a:rPr lang="en-US" sz="1600" dirty="0"/>
              <a:t>The behavior of the beam in t</a:t>
            </a:r>
            <a:r>
              <a:rPr lang="tr-TR" sz="1600" dirty="0"/>
              <a:t>he multi pass simulation indicates that phase stability is not maintained.</a:t>
            </a:r>
          </a:p>
        </p:txBody>
      </p:sp>
      <p:pic>
        <p:nvPicPr>
          <p:cNvPr id="21" name="Picture 20">
            <a:extLst>
              <a:ext uri="{FF2B5EF4-FFF2-40B4-BE49-F238E27FC236}">
                <a16:creationId xmlns:a16="http://schemas.microsoft.com/office/drawing/2014/main" id="{ADB09D64-A023-20B4-F396-818BD74B7E4E}"/>
              </a:ext>
            </a:extLst>
          </p:cNvPr>
          <p:cNvPicPr>
            <a:picLocks noChangeAspect="1"/>
          </p:cNvPicPr>
          <p:nvPr/>
        </p:nvPicPr>
        <p:blipFill>
          <a:blip r:embed="rId4"/>
          <a:stretch>
            <a:fillRect/>
          </a:stretch>
        </p:blipFill>
        <p:spPr>
          <a:xfrm>
            <a:off x="4519630" y="6417926"/>
            <a:ext cx="1440160" cy="399582"/>
          </a:xfrm>
          <a:prstGeom prst="rect">
            <a:avLst/>
          </a:prstGeom>
        </p:spPr>
      </p:pic>
      <p:pic>
        <p:nvPicPr>
          <p:cNvPr id="23" name="Picture 22">
            <a:extLst>
              <a:ext uri="{FF2B5EF4-FFF2-40B4-BE49-F238E27FC236}">
                <a16:creationId xmlns:a16="http://schemas.microsoft.com/office/drawing/2014/main" id="{E5B1A8C8-8569-2BAD-A58D-0554C1C98234}"/>
              </a:ext>
            </a:extLst>
          </p:cNvPr>
          <p:cNvPicPr>
            <a:picLocks noChangeAspect="1"/>
          </p:cNvPicPr>
          <p:nvPr/>
        </p:nvPicPr>
        <p:blipFill>
          <a:blip r:embed="rId5"/>
          <a:stretch>
            <a:fillRect/>
          </a:stretch>
        </p:blipFill>
        <p:spPr>
          <a:xfrm>
            <a:off x="6167746" y="6398636"/>
            <a:ext cx="1746560" cy="399214"/>
          </a:xfrm>
          <a:prstGeom prst="rect">
            <a:avLst/>
          </a:prstGeom>
        </p:spPr>
      </p:pic>
      <p:sp>
        <p:nvSpPr>
          <p:cNvPr id="2" name="Slide Number Placeholder 1">
            <a:extLst>
              <a:ext uri="{FF2B5EF4-FFF2-40B4-BE49-F238E27FC236}">
                <a16:creationId xmlns:a16="http://schemas.microsoft.com/office/drawing/2014/main" id="{4ABA9833-A4AF-662D-2913-26F7D8D2475D}"/>
              </a:ext>
            </a:extLst>
          </p:cNvPr>
          <p:cNvSpPr>
            <a:spLocks noGrp="1"/>
          </p:cNvSpPr>
          <p:nvPr>
            <p:ph type="sldNum" sz="quarter" idx="12"/>
          </p:nvPr>
        </p:nvSpPr>
        <p:spPr/>
        <p:txBody>
          <a:bodyPr/>
          <a:lstStyle/>
          <a:p>
            <a:fld id="{B67BF8F8-67F3-499B-A441-62C75F4E249C}" type="slidenum">
              <a:rPr lang="tr-TR" smtClean="0"/>
              <a:t>22</a:t>
            </a:fld>
            <a:endParaRPr lang="tr-TR"/>
          </a:p>
        </p:txBody>
      </p:sp>
    </p:spTree>
    <p:extLst>
      <p:ext uri="{BB962C8B-B14F-4D97-AF65-F5344CB8AC3E}">
        <p14:creationId xmlns:p14="http://schemas.microsoft.com/office/powerpoint/2010/main" val="109394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E13518-DF99-CB0A-BD34-DF9D90A9B0DD}"/>
              </a:ext>
            </a:extLst>
          </p:cNvPr>
          <p:cNvSpPr txBox="1"/>
          <p:nvPr/>
        </p:nvSpPr>
        <p:spPr>
          <a:xfrm>
            <a:off x="3998988" y="523855"/>
            <a:ext cx="4194024"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Designing a Rhodotron</a:t>
            </a:r>
            <a:endParaRPr lang="tr-TR" sz="3200" b="1" dirty="0"/>
          </a:p>
        </p:txBody>
      </p:sp>
      <p:sp>
        <p:nvSpPr>
          <p:cNvPr id="5" name="TextBox 4">
            <a:extLst>
              <a:ext uri="{FF2B5EF4-FFF2-40B4-BE49-F238E27FC236}">
                <a16:creationId xmlns:a16="http://schemas.microsoft.com/office/drawing/2014/main" id="{BCD41F92-3E01-A09C-A0AC-1B513BF5A3EF}"/>
              </a:ext>
            </a:extLst>
          </p:cNvPr>
          <p:cNvSpPr txBox="1"/>
          <p:nvPr/>
        </p:nvSpPr>
        <p:spPr>
          <a:xfrm>
            <a:off x="3553328" y="1307842"/>
            <a:ext cx="5085344" cy="480131"/>
          </a:xfrm>
          <a:prstGeom prst="rect">
            <a:avLst/>
          </a:prstGeom>
          <a:noFill/>
        </p:spPr>
        <p:txBody>
          <a:bodyPr wrap="square">
            <a:spAutoFit/>
          </a:bodyPr>
          <a:lstStyle/>
          <a:p>
            <a:pPr defTabSz="480060">
              <a:spcAft>
                <a:spcPts val="600"/>
              </a:spcAft>
            </a:pPr>
            <a:r>
              <a:rPr lang="tr-TR" sz="2520" b="1" kern="1200" dirty="0">
                <a:solidFill>
                  <a:schemeClr val="tx1"/>
                </a:solidFill>
                <a:latin typeface="+mn-lt"/>
                <a:ea typeface="+mn-ea"/>
                <a:cs typeface="+mn-cs"/>
              </a:rPr>
              <a:t>Further Improvements of the design</a:t>
            </a:r>
            <a:endParaRPr lang="tr-TR" sz="2400" b="1" dirty="0"/>
          </a:p>
        </p:txBody>
      </p:sp>
      <p:pic>
        <p:nvPicPr>
          <p:cNvPr id="7" name="Picture 6" descr="A blue object with two handles&#10;&#10;Description automatically generated">
            <a:extLst>
              <a:ext uri="{FF2B5EF4-FFF2-40B4-BE49-F238E27FC236}">
                <a16:creationId xmlns:a16="http://schemas.microsoft.com/office/drawing/2014/main" id="{6D65F839-59D1-9B54-0A54-0C3E7B72F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943482"/>
            <a:ext cx="4385123" cy="3606676"/>
          </a:xfrm>
          <a:prstGeom prst="rect">
            <a:avLst/>
          </a:prstGeom>
        </p:spPr>
      </p:pic>
      <p:pic>
        <p:nvPicPr>
          <p:cNvPr id="9" name="Picture 8" descr="A blue and white object with lines&#10;&#10;Description automatically generated">
            <a:extLst>
              <a:ext uri="{FF2B5EF4-FFF2-40B4-BE49-F238E27FC236}">
                <a16:creationId xmlns:a16="http://schemas.microsoft.com/office/drawing/2014/main" id="{8BF262BA-9549-A991-B7A0-E03416D8D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511" y="1943482"/>
            <a:ext cx="4401293" cy="3429000"/>
          </a:xfrm>
          <a:prstGeom prst="rect">
            <a:avLst/>
          </a:prstGeom>
        </p:spPr>
      </p:pic>
      <p:pic>
        <p:nvPicPr>
          <p:cNvPr id="11" name="Picture 10" descr="A drawing of a model of a toy&#10;&#10;Description automatically generated">
            <a:extLst>
              <a:ext uri="{FF2B5EF4-FFF2-40B4-BE49-F238E27FC236}">
                <a16:creationId xmlns:a16="http://schemas.microsoft.com/office/drawing/2014/main" id="{38D8FB60-EE91-2539-DAB3-134270A883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340" y="3746820"/>
            <a:ext cx="3385319" cy="2996952"/>
          </a:xfrm>
          <a:prstGeom prst="rect">
            <a:avLst/>
          </a:prstGeom>
        </p:spPr>
      </p:pic>
      <p:sp>
        <p:nvSpPr>
          <p:cNvPr id="12" name="TextBox 11">
            <a:extLst>
              <a:ext uri="{FF2B5EF4-FFF2-40B4-BE49-F238E27FC236}">
                <a16:creationId xmlns:a16="http://schemas.microsoft.com/office/drawing/2014/main" id="{9FA0F1C5-E846-0393-BEAE-B67DE155B07A}"/>
              </a:ext>
            </a:extLst>
          </p:cNvPr>
          <p:cNvSpPr txBox="1"/>
          <p:nvPr/>
        </p:nvSpPr>
        <p:spPr>
          <a:xfrm>
            <a:off x="4788852" y="2020199"/>
            <a:ext cx="2607020" cy="1569660"/>
          </a:xfrm>
          <a:prstGeom prst="rect">
            <a:avLst/>
          </a:prstGeom>
          <a:noFill/>
        </p:spPr>
        <p:txBody>
          <a:bodyPr wrap="square" rtlCol="0">
            <a:spAutoFit/>
          </a:bodyPr>
          <a:lstStyle/>
          <a:p>
            <a:pPr marL="285750" indent="-285750">
              <a:buFont typeface="Arial" panose="020B0604020202020204" pitchFamily="34" charset="0"/>
              <a:buChar char="•"/>
            </a:pPr>
            <a:r>
              <a:rPr lang="tr-TR" sz="1600" dirty="0"/>
              <a:t>Cavity edges have been rounded to reduce power loss on cavity walls</a:t>
            </a:r>
          </a:p>
          <a:p>
            <a:pPr marL="285750" indent="-285750">
              <a:buFont typeface="Arial" panose="020B0604020202020204" pitchFamily="34" charset="0"/>
              <a:buChar char="•"/>
            </a:pPr>
            <a:r>
              <a:rPr lang="tr-TR" sz="1600" dirty="0"/>
              <a:t>Magnet design improved to reduce iron volume and magnetic field leak</a:t>
            </a:r>
          </a:p>
        </p:txBody>
      </p:sp>
      <p:sp>
        <p:nvSpPr>
          <p:cNvPr id="2" name="Slide Number Placeholder 1">
            <a:extLst>
              <a:ext uri="{FF2B5EF4-FFF2-40B4-BE49-F238E27FC236}">
                <a16:creationId xmlns:a16="http://schemas.microsoft.com/office/drawing/2014/main" id="{6C6E7179-3545-9F49-F80C-91953C23A359}"/>
              </a:ext>
            </a:extLst>
          </p:cNvPr>
          <p:cNvSpPr>
            <a:spLocks noGrp="1"/>
          </p:cNvSpPr>
          <p:nvPr>
            <p:ph type="sldNum" sz="quarter" idx="12"/>
          </p:nvPr>
        </p:nvSpPr>
        <p:spPr/>
        <p:txBody>
          <a:bodyPr/>
          <a:lstStyle/>
          <a:p>
            <a:fld id="{B67BF8F8-67F3-499B-A441-62C75F4E249C}" type="slidenum">
              <a:rPr lang="tr-TR" smtClean="0"/>
              <a:t>23</a:t>
            </a:fld>
            <a:endParaRPr lang="tr-TR"/>
          </a:p>
        </p:txBody>
      </p:sp>
    </p:spTree>
    <p:extLst>
      <p:ext uri="{BB962C8B-B14F-4D97-AF65-F5344CB8AC3E}">
        <p14:creationId xmlns:p14="http://schemas.microsoft.com/office/powerpoint/2010/main" val="26599546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887FD6-ABF6-5C4F-B66A-2E973104AEC4}"/>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D088F1FE-1FE5-8152-541A-115C93123ACC}"/>
              </a:ext>
            </a:extLst>
          </p:cNvPr>
          <p:cNvSpPr txBox="1"/>
          <p:nvPr/>
        </p:nvSpPr>
        <p:spPr>
          <a:xfrm>
            <a:off x="4824664" y="1052736"/>
            <a:ext cx="2542672" cy="480131"/>
          </a:xfrm>
          <a:prstGeom prst="rect">
            <a:avLst/>
          </a:prstGeom>
          <a:noFill/>
        </p:spPr>
        <p:txBody>
          <a:bodyPr wrap="square">
            <a:spAutoFit/>
          </a:bodyPr>
          <a:lstStyle/>
          <a:p>
            <a:pPr defTabSz="480060">
              <a:spcAft>
                <a:spcPts val="600"/>
              </a:spcAft>
            </a:pPr>
            <a:r>
              <a:rPr lang="tr-TR" sz="2520" b="1" dirty="0"/>
              <a:t>Proof of Concept</a:t>
            </a:r>
            <a:endParaRPr lang="tr-TR" sz="2400" b="1" dirty="0"/>
          </a:p>
        </p:txBody>
      </p:sp>
      <p:sp>
        <p:nvSpPr>
          <p:cNvPr id="8" name="TextBox 7">
            <a:extLst>
              <a:ext uri="{FF2B5EF4-FFF2-40B4-BE49-F238E27FC236}">
                <a16:creationId xmlns:a16="http://schemas.microsoft.com/office/drawing/2014/main" id="{400F78EA-3808-D085-B2EC-140505B680B6}"/>
              </a:ext>
            </a:extLst>
          </p:cNvPr>
          <p:cNvSpPr txBox="1"/>
          <p:nvPr/>
        </p:nvSpPr>
        <p:spPr>
          <a:xfrm>
            <a:off x="1163452" y="1710085"/>
            <a:ext cx="9577064" cy="1200329"/>
          </a:xfrm>
          <a:prstGeom prst="rect">
            <a:avLst/>
          </a:prstGeom>
          <a:noFill/>
        </p:spPr>
        <p:txBody>
          <a:bodyPr wrap="square" rtlCol="0">
            <a:spAutoFit/>
          </a:bodyPr>
          <a:lstStyle/>
          <a:p>
            <a:r>
              <a:rPr lang="tr-TR" dirty="0"/>
              <a:t>A</a:t>
            </a:r>
            <a:r>
              <a:rPr lang="en-US" dirty="0" err="1"/>
              <a:t>fter</a:t>
            </a:r>
            <a:r>
              <a:rPr lang="en-US" dirty="0"/>
              <a:t> considering the lack of design and simulation software available for </a:t>
            </a:r>
            <a:r>
              <a:rPr lang="en-US" dirty="0" err="1"/>
              <a:t>Rhodotron</a:t>
            </a:r>
            <a:r>
              <a:rPr lang="tr-TR" dirty="0"/>
              <a:t>-</a:t>
            </a:r>
            <a:r>
              <a:rPr lang="en-US" dirty="0"/>
              <a:t>type accelerators</a:t>
            </a:r>
            <a:r>
              <a:rPr lang="tr-TR" dirty="0"/>
              <a:t>, the need for a custom built tool became apparent. </a:t>
            </a:r>
            <a:r>
              <a:rPr lang="en-US" dirty="0"/>
              <a:t>A simple 1D proof of concept was</a:t>
            </a:r>
            <a:r>
              <a:rPr lang="tr-TR" dirty="0"/>
              <a:t> </a:t>
            </a:r>
            <a:r>
              <a:rPr lang="en-US" dirty="0"/>
              <a:t>implemented for this purpose. </a:t>
            </a:r>
            <a:endParaRPr lang="tr-TR" dirty="0"/>
          </a:p>
          <a:p>
            <a:r>
              <a:rPr lang="tr-TR" dirty="0"/>
              <a:t>It </a:t>
            </a:r>
            <a:r>
              <a:rPr lang="en-US" dirty="0"/>
              <a:t>worked with interacting an electron with the EM field provided, at discrete time steps </a:t>
            </a:r>
            <a:r>
              <a:rPr lang="en-US" i="1" dirty="0"/>
              <a:t>dt</a:t>
            </a:r>
            <a:r>
              <a:rPr lang="en-US" dirty="0"/>
              <a:t>.</a:t>
            </a:r>
            <a:endParaRPr lang="tr-TR" dirty="0"/>
          </a:p>
        </p:txBody>
      </p:sp>
      <p:pic>
        <p:nvPicPr>
          <p:cNvPr id="10" name="Picture 9">
            <a:extLst>
              <a:ext uri="{FF2B5EF4-FFF2-40B4-BE49-F238E27FC236}">
                <a16:creationId xmlns:a16="http://schemas.microsoft.com/office/drawing/2014/main" id="{473B39A4-8CDB-1A86-36F4-E747FFEE733B}"/>
              </a:ext>
            </a:extLst>
          </p:cNvPr>
          <p:cNvPicPr>
            <a:picLocks noChangeAspect="1"/>
          </p:cNvPicPr>
          <p:nvPr/>
        </p:nvPicPr>
        <p:blipFill>
          <a:blip r:embed="rId2"/>
          <a:stretch>
            <a:fillRect/>
          </a:stretch>
        </p:blipFill>
        <p:spPr>
          <a:xfrm>
            <a:off x="1307468" y="3310107"/>
            <a:ext cx="4021587" cy="2808312"/>
          </a:xfrm>
          <a:prstGeom prst="rect">
            <a:avLst/>
          </a:prstGeom>
        </p:spPr>
      </p:pic>
      <p:pic>
        <p:nvPicPr>
          <p:cNvPr id="12" name="Picture 11">
            <a:extLst>
              <a:ext uri="{FF2B5EF4-FFF2-40B4-BE49-F238E27FC236}">
                <a16:creationId xmlns:a16="http://schemas.microsoft.com/office/drawing/2014/main" id="{F41E0866-21FD-EA3B-D525-D9D76FE4F345}"/>
              </a:ext>
            </a:extLst>
          </p:cNvPr>
          <p:cNvPicPr>
            <a:picLocks noChangeAspect="1"/>
          </p:cNvPicPr>
          <p:nvPr/>
        </p:nvPicPr>
        <p:blipFill>
          <a:blip r:embed="rId3"/>
          <a:stretch>
            <a:fillRect/>
          </a:stretch>
        </p:blipFill>
        <p:spPr>
          <a:xfrm>
            <a:off x="5951984" y="2903182"/>
            <a:ext cx="4932548" cy="3622162"/>
          </a:xfrm>
          <a:prstGeom prst="rect">
            <a:avLst/>
          </a:prstGeom>
        </p:spPr>
      </p:pic>
      <p:sp>
        <p:nvSpPr>
          <p:cNvPr id="2" name="Slide Number Placeholder 1">
            <a:extLst>
              <a:ext uri="{FF2B5EF4-FFF2-40B4-BE49-F238E27FC236}">
                <a16:creationId xmlns:a16="http://schemas.microsoft.com/office/drawing/2014/main" id="{907241C0-41EC-63AB-AEFC-D38F8E6647B9}"/>
              </a:ext>
            </a:extLst>
          </p:cNvPr>
          <p:cNvSpPr>
            <a:spLocks noGrp="1"/>
          </p:cNvSpPr>
          <p:nvPr>
            <p:ph type="sldNum" sz="quarter" idx="12"/>
          </p:nvPr>
        </p:nvSpPr>
        <p:spPr/>
        <p:txBody>
          <a:bodyPr/>
          <a:lstStyle/>
          <a:p>
            <a:fld id="{B67BF8F8-67F3-499B-A441-62C75F4E249C}" type="slidenum">
              <a:rPr lang="tr-TR" smtClean="0"/>
              <a:t>24</a:t>
            </a:fld>
            <a:endParaRPr lang="tr-TR"/>
          </a:p>
        </p:txBody>
      </p:sp>
    </p:spTree>
    <p:extLst>
      <p:ext uri="{BB962C8B-B14F-4D97-AF65-F5344CB8AC3E}">
        <p14:creationId xmlns:p14="http://schemas.microsoft.com/office/powerpoint/2010/main" val="2460076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67AB64-2DB3-17FB-E50B-6570F464C1A5}"/>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F11C1F96-0F08-2DB1-4122-0ED4864BECD7}"/>
              </a:ext>
            </a:extLst>
          </p:cNvPr>
          <p:cNvSpPr txBox="1"/>
          <p:nvPr/>
        </p:nvSpPr>
        <p:spPr>
          <a:xfrm>
            <a:off x="4824664" y="1052736"/>
            <a:ext cx="2542672" cy="480131"/>
          </a:xfrm>
          <a:prstGeom prst="rect">
            <a:avLst/>
          </a:prstGeom>
          <a:noFill/>
        </p:spPr>
        <p:txBody>
          <a:bodyPr wrap="square">
            <a:spAutoFit/>
          </a:bodyPr>
          <a:lstStyle/>
          <a:p>
            <a:pPr defTabSz="480060">
              <a:spcAft>
                <a:spcPts val="600"/>
              </a:spcAft>
            </a:pPr>
            <a:r>
              <a:rPr lang="tr-TR" sz="2520" b="1" dirty="0"/>
              <a:t>Proof of Concept</a:t>
            </a:r>
            <a:endParaRPr lang="tr-TR" sz="2400" b="1" dirty="0"/>
          </a:p>
        </p:txBody>
      </p:sp>
      <p:pic>
        <p:nvPicPr>
          <p:cNvPr id="7" name="Picture 6">
            <a:extLst>
              <a:ext uri="{FF2B5EF4-FFF2-40B4-BE49-F238E27FC236}">
                <a16:creationId xmlns:a16="http://schemas.microsoft.com/office/drawing/2014/main" id="{CC52B8B4-A71E-2DB1-8285-F705CE2DEC30}"/>
              </a:ext>
            </a:extLst>
          </p:cNvPr>
          <p:cNvPicPr>
            <a:picLocks noChangeAspect="1"/>
          </p:cNvPicPr>
          <p:nvPr/>
        </p:nvPicPr>
        <p:blipFill>
          <a:blip r:embed="rId2"/>
          <a:stretch>
            <a:fillRect/>
          </a:stretch>
        </p:blipFill>
        <p:spPr>
          <a:xfrm>
            <a:off x="5821442" y="2364015"/>
            <a:ext cx="5762633" cy="2232248"/>
          </a:xfrm>
          <a:prstGeom prst="rect">
            <a:avLst/>
          </a:prstGeom>
        </p:spPr>
      </p:pic>
      <p:sp>
        <p:nvSpPr>
          <p:cNvPr id="8" name="TextBox 7">
            <a:extLst>
              <a:ext uri="{FF2B5EF4-FFF2-40B4-BE49-F238E27FC236}">
                <a16:creationId xmlns:a16="http://schemas.microsoft.com/office/drawing/2014/main" id="{A5E8F5A4-812E-B1EF-D969-235BC1663D62}"/>
              </a:ext>
            </a:extLst>
          </p:cNvPr>
          <p:cNvSpPr txBox="1"/>
          <p:nvPr/>
        </p:nvSpPr>
        <p:spPr>
          <a:xfrm>
            <a:off x="1029752" y="2841937"/>
            <a:ext cx="381642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POC software and CST produced very similar results</a:t>
            </a:r>
            <a:endParaRPr lang="tr-TR" dirty="0"/>
          </a:p>
          <a:p>
            <a:pPr marL="285750" indent="-285750">
              <a:buFont typeface="Arial" panose="020B0604020202020204" pitchFamily="34" charset="0"/>
              <a:buChar char="•"/>
            </a:pPr>
            <a:r>
              <a:rPr lang="en-US" dirty="0"/>
              <a:t>POC </a:t>
            </a:r>
            <a:r>
              <a:rPr lang="tr-TR" dirty="0"/>
              <a:t>was</a:t>
            </a:r>
            <a:r>
              <a:rPr lang="en-US" dirty="0"/>
              <a:t> found to be promising</a:t>
            </a:r>
            <a:endParaRPr lang="tr-TR" dirty="0"/>
          </a:p>
          <a:p>
            <a:pPr marL="285750" indent="-285750">
              <a:buFont typeface="Arial" panose="020B0604020202020204" pitchFamily="34" charset="0"/>
              <a:buChar char="•"/>
            </a:pPr>
            <a:r>
              <a:rPr lang="tr-TR" dirty="0"/>
              <a:t>D</a:t>
            </a:r>
            <a:r>
              <a:rPr lang="en-US" dirty="0" err="1"/>
              <a:t>ecision</a:t>
            </a:r>
            <a:r>
              <a:rPr lang="en-US" dirty="0"/>
              <a:t> was made to develop a more robust simulation software</a:t>
            </a:r>
            <a:r>
              <a:rPr lang="tr-TR" dirty="0"/>
              <a:t>, </a:t>
            </a:r>
            <a:r>
              <a:rPr lang="tr-TR" i="1" dirty="0"/>
              <a:t>Rhodotron Simulation</a:t>
            </a:r>
          </a:p>
        </p:txBody>
      </p:sp>
      <p:sp>
        <p:nvSpPr>
          <p:cNvPr id="2" name="Slide Number Placeholder 1">
            <a:extLst>
              <a:ext uri="{FF2B5EF4-FFF2-40B4-BE49-F238E27FC236}">
                <a16:creationId xmlns:a16="http://schemas.microsoft.com/office/drawing/2014/main" id="{02628554-C2CC-0E17-8DC2-9B84C492A414}"/>
              </a:ext>
            </a:extLst>
          </p:cNvPr>
          <p:cNvSpPr>
            <a:spLocks noGrp="1"/>
          </p:cNvSpPr>
          <p:nvPr>
            <p:ph type="sldNum" sz="quarter" idx="12"/>
          </p:nvPr>
        </p:nvSpPr>
        <p:spPr/>
        <p:txBody>
          <a:bodyPr/>
          <a:lstStyle/>
          <a:p>
            <a:fld id="{B67BF8F8-67F3-499B-A441-62C75F4E249C}" type="slidenum">
              <a:rPr lang="tr-TR" smtClean="0"/>
              <a:t>25</a:t>
            </a:fld>
            <a:endParaRPr lang="tr-TR"/>
          </a:p>
        </p:txBody>
      </p:sp>
    </p:spTree>
    <p:extLst>
      <p:ext uri="{BB962C8B-B14F-4D97-AF65-F5344CB8AC3E}">
        <p14:creationId xmlns:p14="http://schemas.microsoft.com/office/powerpoint/2010/main" val="3890904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57B6CD-0BE2-846C-8DA1-737E9D5DFED3}"/>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EA4D6DFA-F5B7-9F22-9EAB-CB18D55D236A}"/>
              </a:ext>
            </a:extLst>
          </p:cNvPr>
          <p:cNvSpPr txBox="1"/>
          <p:nvPr/>
        </p:nvSpPr>
        <p:spPr>
          <a:xfrm>
            <a:off x="4005573" y="1110500"/>
            <a:ext cx="4180854" cy="461665"/>
          </a:xfrm>
          <a:prstGeom prst="rect">
            <a:avLst/>
          </a:prstGeom>
          <a:noFill/>
        </p:spPr>
        <p:txBody>
          <a:bodyPr wrap="square">
            <a:spAutoFit/>
          </a:bodyPr>
          <a:lstStyle/>
          <a:p>
            <a:pPr defTabSz="480060">
              <a:spcAft>
                <a:spcPts val="600"/>
              </a:spcAft>
            </a:pPr>
            <a:r>
              <a:rPr lang="en-US" sz="2400" b="1" dirty="0"/>
              <a:t>Lout Optimization For Single e− </a:t>
            </a:r>
            <a:endParaRPr lang="tr-TR" sz="2000" b="1" dirty="0"/>
          </a:p>
        </p:txBody>
      </p:sp>
      <p:sp>
        <p:nvSpPr>
          <p:cNvPr id="6" name="TextBox 5">
            <a:extLst>
              <a:ext uri="{FF2B5EF4-FFF2-40B4-BE49-F238E27FC236}">
                <a16:creationId xmlns:a16="http://schemas.microsoft.com/office/drawing/2014/main" id="{A60384AC-4336-0649-B9D5-1A158344962E}"/>
              </a:ext>
            </a:extLst>
          </p:cNvPr>
          <p:cNvSpPr txBox="1"/>
          <p:nvPr/>
        </p:nvSpPr>
        <p:spPr>
          <a:xfrm>
            <a:off x="1055440" y="2636912"/>
            <a:ext cx="5544615" cy="2308324"/>
          </a:xfrm>
          <a:prstGeom prst="rect">
            <a:avLst/>
          </a:prstGeom>
          <a:noFill/>
        </p:spPr>
        <p:txBody>
          <a:bodyPr wrap="square" rtlCol="0">
            <a:spAutoFit/>
          </a:bodyPr>
          <a:lstStyle/>
          <a:p>
            <a:pPr marL="285750" indent="-285750">
              <a:buFont typeface="Arial" panose="020B0604020202020204" pitchFamily="34" charset="0"/>
              <a:buChar char="•"/>
            </a:pPr>
            <a:r>
              <a:rPr lang="tr-TR" dirty="0"/>
              <a:t>First step of Rhodotron Simulation</a:t>
            </a:r>
          </a:p>
          <a:p>
            <a:pPr marL="285750" indent="-285750">
              <a:buFont typeface="Arial" panose="020B0604020202020204" pitchFamily="34" charset="0"/>
              <a:buChar char="•"/>
            </a:pPr>
            <a:r>
              <a:rPr lang="tr-TR" dirty="0"/>
              <a:t>H</a:t>
            </a:r>
            <a:r>
              <a:rPr lang="en-US" dirty="0"/>
              <a:t>ang</a:t>
            </a:r>
            <a:r>
              <a:rPr lang="tr-TR" dirty="0"/>
              <a:t>s</a:t>
            </a:r>
            <a:r>
              <a:rPr lang="en-US" dirty="0"/>
              <a:t> the e − outside of the cavity for </a:t>
            </a:r>
            <a:r>
              <a:rPr lang="en-US" i="1" dirty="0"/>
              <a:t>tout </a:t>
            </a:r>
            <a:r>
              <a:rPr lang="en-US" dirty="0"/>
              <a:t>= </a:t>
            </a:r>
            <a:r>
              <a:rPr lang="en-US" i="1" dirty="0"/>
              <a:t>Lout</a:t>
            </a:r>
            <a:r>
              <a:rPr lang="en-US" dirty="0"/>
              <a:t>/</a:t>
            </a:r>
            <a:r>
              <a:rPr lang="en-US" i="1" dirty="0"/>
              <a:t>v</a:t>
            </a:r>
            <a:endParaRPr lang="tr-TR" i="1" dirty="0"/>
          </a:p>
          <a:p>
            <a:pPr marL="285750" indent="-285750">
              <a:buFont typeface="Arial" panose="020B0604020202020204" pitchFamily="34" charset="0"/>
              <a:buChar char="•"/>
            </a:pPr>
            <a:r>
              <a:rPr lang="tr-TR" dirty="0"/>
              <a:t>Injects back with reversed </a:t>
            </a:r>
            <a:r>
              <a:rPr lang="tr-TR" i="1" dirty="0"/>
              <a:t>v</a:t>
            </a:r>
            <a:endParaRPr lang="tr-TR" dirty="0"/>
          </a:p>
          <a:p>
            <a:pPr marL="285750" indent="-285750">
              <a:buFont typeface="Arial" panose="020B0604020202020204" pitchFamily="34" charset="0"/>
              <a:buChar char="•"/>
            </a:pPr>
            <a:r>
              <a:rPr lang="tr-TR" dirty="0"/>
              <a:t>Sweeps for </a:t>
            </a:r>
            <a:r>
              <a:rPr lang="en-US" i="1" dirty="0"/>
              <a:t>tout</a:t>
            </a:r>
            <a:r>
              <a:rPr lang="tr-TR" i="1" dirty="0"/>
              <a:t> </a:t>
            </a:r>
            <a:r>
              <a:rPr lang="tr-TR" dirty="0"/>
              <a:t>to find the optimal value</a:t>
            </a:r>
          </a:p>
          <a:p>
            <a:pPr marL="285750" indent="-285750">
              <a:buFont typeface="Arial" panose="020B0604020202020204" pitchFamily="34" charset="0"/>
              <a:buChar char="•"/>
            </a:pPr>
            <a:r>
              <a:rPr lang="tr-TR" dirty="0"/>
              <a:t>Found to be promising after comparing the simulation results with CST</a:t>
            </a:r>
          </a:p>
          <a:p>
            <a:pPr marL="285750" indent="-285750">
              <a:buFont typeface="Arial" panose="020B0604020202020204" pitchFamily="34" charset="0"/>
              <a:buChar char="•"/>
            </a:pPr>
            <a:r>
              <a:rPr lang="tr-TR" dirty="0"/>
              <a:t>Needs to consider bunches to be useful in magnet design</a:t>
            </a:r>
          </a:p>
        </p:txBody>
      </p:sp>
      <p:pic>
        <p:nvPicPr>
          <p:cNvPr id="8" name="Picture 7">
            <a:extLst>
              <a:ext uri="{FF2B5EF4-FFF2-40B4-BE49-F238E27FC236}">
                <a16:creationId xmlns:a16="http://schemas.microsoft.com/office/drawing/2014/main" id="{BE4B7F61-D0C3-96C6-BE4A-59A468A3AE62}"/>
              </a:ext>
            </a:extLst>
          </p:cNvPr>
          <p:cNvPicPr>
            <a:picLocks noChangeAspect="1"/>
          </p:cNvPicPr>
          <p:nvPr/>
        </p:nvPicPr>
        <p:blipFill>
          <a:blip r:embed="rId2"/>
          <a:stretch>
            <a:fillRect/>
          </a:stretch>
        </p:blipFill>
        <p:spPr>
          <a:xfrm>
            <a:off x="7464152" y="1742731"/>
            <a:ext cx="4032448" cy="5034338"/>
          </a:xfrm>
          <a:prstGeom prst="rect">
            <a:avLst/>
          </a:prstGeom>
        </p:spPr>
      </p:pic>
      <p:sp>
        <p:nvSpPr>
          <p:cNvPr id="2" name="Slide Number Placeholder 1">
            <a:extLst>
              <a:ext uri="{FF2B5EF4-FFF2-40B4-BE49-F238E27FC236}">
                <a16:creationId xmlns:a16="http://schemas.microsoft.com/office/drawing/2014/main" id="{81A8C090-F3E3-8B0C-73C4-3ECCAFFF581F}"/>
              </a:ext>
            </a:extLst>
          </p:cNvPr>
          <p:cNvSpPr>
            <a:spLocks noGrp="1"/>
          </p:cNvSpPr>
          <p:nvPr>
            <p:ph type="sldNum" sz="quarter" idx="12"/>
          </p:nvPr>
        </p:nvSpPr>
        <p:spPr/>
        <p:txBody>
          <a:bodyPr/>
          <a:lstStyle/>
          <a:p>
            <a:fld id="{B67BF8F8-67F3-499B-A441-62C75F4E249C}" type="slidenum">
              <a:rPr lang="tr-TR" smtClean="0"/>
              <a:t>26</a:t>
            </a:fld>
            <a:endParaRPr lang="tr-TR"/>
          </a:p>
        </p:txBody>
      </p:sp>
    </p:spTree>
    <p:extLst>
      <p:ext uri="{BB962C8B-B14F-4D97-AF65-F5344CB8AC3E}">
        <p14:creationId xmlns:p14="http://schemas.microsoft.com/office/powerpoint/2010/main" val="500650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8997BB-376C-ACFC-EB13-BF20B6555919}"/>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62702808-EEE9-FF6D-ABB5-1DF7F9BD0B50}"/>
              </a:ext>
            </a:extLst>
          </p:cNvPr>
          <p:cNvSpPr txBox="1"/>
          <p:nvPr/>
        </p:nvSpPr>
        <p:spPr>
          <a:xfrm>
            <a:off x="4005573" y="1110500"/>
            <a:ext cx="4180854" cy="461665"/>
          </a:xfrm>
          <a:prstGeom prst="rect">
            <a:avLst/>
          </a:prstGeom>
          <a:noFill/>
        </p:spPr>
        <p:txBody>
          <a:bodyPr wrap="square">
            <a:spAutoFit/>
          </a:bodyPr>
          <a:lstStyle/>
          <a:p>
            <a:pPr defTabSz="480060">
              <a:spcAft>
                <a:spcPts val="600"/>
              </a:spcAft>
            </a:pPr>
            <a:r>
              <a:rPr lang="el-GR" sz="2400" b="1" dirty="0"/>
              <a:t>ϕ</a:t>
            </a:r>
            <a:r>
              <a:rPr lang="tr-TR" sz="2400" b="1" dirty="0"/>
              <a:t>lag Optimization For Bunches</a:t>
            </a:r>
            <a:endParaRPr lang="tr-TR" sz="2000" b="1" dirty="0"/>
          </a:p>
        </p:txBody>
      </p:sp>
      <p:sp>
        <p:nvSpPr>
          <p:cNvPr id="6" name="TextBox 5">
            <a:extLst>
              <a:ext uri="{FF2B5EF4-FFF2-40B4-BE49-F238E27FC236}">
                <a16:creationId xmlns:a16="http://schemas.microsoft.com/office/drawing/2014/main" id="{FDBB5519-4BBE-0929-6AEF-67B794BD839C}"/>
              </a:ext>
            </a:extLst>
          </p:cNvPr>
          <p:cNvSpPr txBox="1"/>
          <p:nvPr/>
        </p:nvSpPr>
        <p:spPr>
          <a:xfrm>
            <a:off x="263352" y="1913436"/>
            <a:ext cx="5832648" cy="4524315"/>
          </a:xfrm>
          <a:prstGeom prst="rect">
            <a:avLst/>
          </a:prstGeom>
          <a:noFill/>
        </p:spPr>
        <p:txBody>
          <a:bodyPr wrap="square" rtlCol="0">
            <a:spAutoFit/>
          </a:bodyPr>
          <a:lstStyle/>
          <a:p>
            <a:pPr marL="285750" indent="-285750">
              <a:buFont typeface="Arial" panose="020B0604020202020204" pitchFamily="34" charset="0"/>
              <a:buChar char="•"/>
            </a:pPr>
            <a:r>
              <a:rPr lang="tr-TR" dirty="0"/>
              <a:t>Added bunch mechanism (N electrons injected at even time intervals, total injection time : </a:t>
            </a:r>
            <a:r>
              <a:rPr lang="tr-TR" b="1" dirty="0"/>
              <a:t>tg, </a:t>
            </a:r>
            <a:r>
              <a:rPr lang="tr-TR" dirty="0"/>
              <a:t>period of injections : </a:t>
            </a:r>
            <a:r>
              <a:rPr lang="tr-TR" b="1" dirty="0"/>
              <a:t>Tg</a:t>
            </a:r>
            <a:r>
              <a:rPr lang="tr-TR"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el-GR" sz="1800" b="1" dirty="0"/>
              <a:t>ϕ</a:t>
            </a:r>
            <a:r>
              <a:rPr lang="tr-TR" sz="1800" b="1" dirty="0"/>
              <a:t>lag : </a:t>
            </a:r>
            <a:r>
              <a:rPr lang="en-US" dirty="0"/>
              <a:t>RF phase when the first e− of the bunch has entered the cavity</a:t>
            </a:r>
            <a:endParaRPr lang="tr-TR" dirty="0"/>
          </a:p>
          <a:p>
            <a:pPr marL="285750" indent="-285750">
              <a:buFont typeface="Arial" panose="020B0604020202020204" pitchFamily="34" charset="0"/>
              <a:buChar char="•"/>
            </a:pPr>
            <a:endParaRPr lang="tr-TR" sz="1800" b="1" dirty="0"/>
          </a:p>
          <a:p>
            <a:pPr marL="285750" indent="-285750">
              <a:buFont typeface="Arial" panose="020B0604020202020204" pitchFamily="34" charset="0"/>
              <a:buChar char="•"/>
            </a:pPr>
            <a:r>
              <a:rPr lang="tr-TR" dirty="0"/>
              <a:t>Initial implementation sweeps for </a:t>
            </a:r>
            <a:r>
              <a:rPr lang="el-GR" sz="1800" b="1" dirty="0"/>
              <a:t>ϕ</a:t>
            </a:r>
            <a:r>
              <a:rPr lang="tr-TR" sz="1800" b="1" dirty="0"/>
              <a:t>lag </a:t>
            </a:r>
            <a:r>
              <a:rPr lang="tr-TR" sz="1800" dirty="0"/>
              <a:t>parameter by injecting bunches at </a:t>
            </a:r>
            <a:r>
              <a:rPr lang="tr-TR" dirty="0"/>
              <a:t>varying </a:t>
            </a:r>
            <a:r>
              <a:rPr lang="el-GR" sz="1800" b="1" dirty="0"/>
              <a:t>ϕ</a:t>
            </a:r>
            <a:r>
              <a:rPr lang="tr-TR" sz="1800" b="1" dirty="0"/>
              <a:t>lag </a:t>
            </a:r>
            <a:r>
              <a:rPr lang="tr-TR" sz="1800" dirty="0"/>
              <a:t>values</a:t>
            </a:r>
            <a:endParaRPr lang="tr-TR" sz="1800" b="1" dirty="0"/>
          </a:p>
          <a:p>
            <a:pPr marL="285750" indent="-285750">
              <a:buFont typeface="Arial" panose="020B0604020202020204" pitchFamily="34" charset="0"/>
              <a:buChar char="•"/>
            </a:pPr>
            <a:endParaRPr lang="tr-TR" sz="1800" b="1" dirty="0"/>
          </a:p>
          <a:p>
            <a:pPr marL="285750" indent="-285750">
              <a:buFont typeface="Arial" panose="020B0604020202020204" pitchFamily="34" charset="0"/>
              <a:buChar char="•"/>
            </a:pPr>
            <a:r>
              <a:rPr lang="tr-TR" sz="1800" dirty="0"/>
              <a:t>Minimizes</a:t>
            </a:r>
            <a:r>
              <a:rPr lang="tr-TR" sz="1800" b="1" dirty="0"/>
              <a:t> </a:t>
            </a:r>
            <a:r>
              <a:rPr lang="tr-TR" b="1" dirty="0"/>
              <a:t>Erms</a:t>
            </a:r>
          </a:p>
          <a:p>
            <a:pPr marL="285750" indent="-285750">
              <a:buFont typeface="Arial" panose="020B0604020202020204" pitchFamily="34" charset="0"/>
              <a:buChar char="•"/>
            </a:pPr>
            <a:endParaRPr lang="tr-TR" b="1" dirty="0"/>
          </a:p>
          <a:p>
            <a:pPr marL="285750" indent="-285750">
              <a:buFont typeface="Arial" panose="020B0604020202020204" pitchFamily="34" charset="0"/>
              <a:buChar char="•"/>
            </a:pPr>
            <a:r>
              <a:rPr lang="tr-TR" sz="1800" b="1" dirty="0"/>
              <a:t>&lt;E&gt; </a:t>
            </a:r>
            <a:r>
              <a:rPr lang="tr-TR" dirty="0"/>
              <a:t>would be maximized by manually analyzing the data</a:t>
            </a:r>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r>
              <a:rPr lang="tr-TR" dirty="0"/>
              <a:t>After the addition of bunches, </a:t>
            </a:r>
            <a:r>
              <a:rPr lang="tr-TR" b="1" dirty="0"/>
              <a:t>Lout</a:t>
            </a:r>
            <a:r>
              <a:rPr lang="tr-TR" dirty="0"/>
              <a:t> Optimization was also updated to minimize </a:t>
            </a:r>
            <a:r>
              <a:rPr lang="tr-TR" b="1" dirty="0"/>
              <a:t>Erms</a:t>
            </a:r>
          </a:p>
        </p:txBody>
      </p:sp>
      <p:pic>
        <p:nvPicPr>
          <p:cNvPr id="8" name="Picture 7">
            <a:extLst>
              <a:ext uri="{FF2B5EF4-FFF2-40B4-BE49-F238E27FC236}">
                <a16:creationId xmlns:a16="http://schemas.microsoft.com/office/drawing/2014/main" id="{711121FF-78A0-B916-2851-08385A0955AF}"/>
              </a:ext>
            </a:extLst>
          </p:cNvPr>
          <p:cNvPicPr>
            <a:picLocks noChangeAspect="1"/>
          </p:cNvPicPr>
          <p:nvPr/>
        </p:nvPicPr>
        <p:blipFill>
          <a:blip r:embed="rId2"/>
          <a:stretch>
            <a:fillRect/>
          </a:stretch>
        </p:blipFill>
        <p:spPr>
          <a:xfrm>
            <a:off x="6312024" y="2143968"/>
            <a:ext cx="5829102" cy="3786254"/>
          </a:xfrm>
          <a:prstGeom prst="rect">
            <a:avLst/>
          </a:prstGeom>
        </p:spPr>
      </p:pic>
      <p:sp>
        <p:nvSpPr>
          <p:cNvPr id="2" name="Slide Number Placeholder 1">
            <a:extLst>
              <a:ext uri="{FF2B5EF4-FFF2-40B4-BE49-F238E27FC236}">
                <a16:creationId xmlns:a16="http://schemas.microsoft.com/office/drawing/2014/main" id="{BA34D700-8CF3-F67E-B033-A54601E5321F}"/>
              </a:ext>
            </a:extLst>
          </p:cNvPr>
          <p:cNvSpPr>
            <a:spLocks noGrp="1"/>
          </p:cNvSpPr>
          <p:nvPr>
            <p:ph type="sldNum" sz="quarter" idx="12"/>
          </p:nvPr>
        </p:nvSpPr>
        <p:spPr/>
        <p:txBody>
          <a:bodyPr/>
          <a:lstStyle/>
          <a:p>
            <a:fld id="{B67BF8F8-67F3-499B-A441-62C75F4E249C}" type="slidenum">
              <a:rPr lang="tr-TR" smtClean="0"/>
              <a:t>27</a:t>
            </a:fld>
            <a:endParaRPr lang="tr-TR"/>
          </a:p>
        </p:txBody>
      </p:sp>
    </p:spTree>
    <p:extLst>
      <p:ext uri="{BB962C8B-B14F-4D97-AF65-F5344CB8AC3E}">
        <p14:creationId xmlns:p14="http://schemas.microsoft.com/office/powerpoint/2010/main" val="669450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9A3340-FE54-3568-4563-14505073C4E6}"/>
              </a:ext>
            </a:extLst>
          </p:cNvPr>
          <p:cNvPicPr>
            <a:picLocks noChangeAspect="1"/>
          </p:cNvPicPr>
          <p:nvPr/>
        </p:nvPicPr>
        <p:blipFill>
          <a:blip r:embed="rId2"/>
          <a:stretch>
            <a:fillRect/>
          </a:stretch>
        </p:blipFill>
        <p:spPr>
          <a:xfrm>
            <a:off x="2725909" y="1557884"/>
            <a:ext cx="4448372" cy="3401348"/>
          </a:xfrm>
          <a:prstGeom prst="rect">
            <a:avLst/>
          </a:prstGeom>
        </p:spPr>
      </p:pic>
      <p:pic>
        <p:nvPicPr>
          <p:cNvPr id="7" name="Picture 6">
            <a:extLst>
              <a:ext uri="{FF2B5EF4-FFF2-40B4-BE49-F238E27FC236}">
                <a16:creationId xmlns:a16="http://schemas.microsoft.com/office/drawing/2014/main" id="{1D14598A-0322-A745-3357-9A87A65A909A}"/>
              </a:ext>
            </a:extLst>
          </p:cNvPr>
          <p:cNvPicPr>
            <a:picLocks noChangeAspect="1"/>
          </p:cNvPicPr>
          <p:nvPr/>
        </p:nvPicPr>
        <p:blipFill>
          <a:blip r:embed="rId3"/>
          <a:stretch>
            <a:fillRect/>
          </a:stretch>
        </p:blipFill>
        <p:spPr>
          <a:xfrm>
            <a:off x="7174281" y="1726227"/>
            <a:ext cx="4036125" cy="3401348"/>
          </a:xfrm>
          <a:prstGeom prst="rect">
            <a:avLst/>
          </a:prstGeom>
        </p:spPr>
      </p:pic>
      <p:pic>
        <p:nvPicPr>
          <p:cNvPr id="9" name="Picture 8">
            <a:extLst>
              <a:ext uri="{FF2B5EF4-FFF2-40B4-BE49-F238E27FC236}">
                <a16:creationId xmlns:a16="http://schemas.microsoft.com/office/drawing/2014/main" id="{6CBCFFA9-5219-8620-85B7-37AFB720B11B}"/>
              </a:ext>
            </a:extLst>
          </p:cNvPr>
          <p:cNvPicPr>
            <a:picLocks noChangeAspect="1"/>
          </p:cNvPicPr>
          <p:nvPr/>
        </p:nvPicPr>
        <p:blipFill>
          <a:blip r:embed="rId4"/>
          <a:stretch>
            <a:fillRect/>
          </a:stretch>
        </p:blipFill>
        <p:spPr>
          <a:xfrm>
            <a:off x="3287688" y="5322119"/>
            <a:ext cx="6912768" cy="1019288"/>
          </a:xfrm>
          <a:prstGeom prst="rect">
            <a:avLst/>
          </a:prstGeom>
        </p:spPr>
      </p:pic>
      <p:sp>
        <p:nvSpPr>
          <p:cNvPr id="10" name="TextBox 9">
            <a:extLst>
              <a:ext uri="{FF2B5EF4-FFF2-40B4-BE49-F238E27FC236}">
                <a16:creationId xmlns:a16="http://schemas.microsoft.com/office/drawing/2014/main" id="{5ECADA49-660E-5E5B-94BB-0F0047438D4F}"/>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11" name="TextBox 10">
            <a:extLst>
              <a:ext uri="{FF2B5EF4-FFF2-40B4-BE49-F238E27FC236}">
                <a16:creationId xmlns:a16="http://schemas.microsoft.com/office/drawing/2014/main" id="{5D56B862-BC6D-A248-D25D-E591776B1902}"/>
              </a:ext>
            </a:extLst>
          </p:cNvPr>
          <p:cNvSpPr txBox="1"/>
          <p:nvPr/>
        </p:nvSpPr>
        <p:spPr>
          <a:xfrm>
            <a:off x="3539167" y="939935"/>
            <a:ext cx="5113666" cy="461665"/>
          </a:xfrm>
          <a:prstGeom prst="rect">
            <a:avLst/>
          </a:prstGeom>
          <a:noFill/>
        </p:spPr>
        <p:txBody>
          <a:bodyPr wrap="square">
            <a:spAutoFit/>
          </a:bodyPr>
          <a:lstStyle/>
          <a:p>
            <a:pPr defTabSz="480060">
              <a:spcAft>
                <a:spcPts val="600"/>
              </a:spcAft>
            </a:pPr>
            <a:r>
              <a:rPr lang="tr-TR" sz="2400" b="1" dirty="0"/>
              <a:t>Example </a:t>
            </a:r>
            <a:r>
              <a:rPr lang="el-GR" sz="2400" b="1" dirty="0"/>
              <a:t>ϕ</a:t>
            </a:r>
            <a:r>
              <a:rPr lang="tr-TR" sz="2400" b="1" dirty="0"/>
              <a:t>lag &amp; Lout Optimization Run</a:t>
            </a:r>
            <a:endParaRPr lang="tr-TR" sz="2000" b="1" dirty="0"/>
          </a:p>
        </p:txBody>
      </p:sp>
      <p:sp>
        <p:nvSpPr>
          <p:cNvPr id="12" name="TextBox 11">
            <a:extLst>
              <a:ext uri="{FF2B5EF4-FFF2-40B4-BE49-F238E27FC236}">
                <a16:creationId xmlns:a16="http://schemas.microsoft.com/office/drawing/2014/main" id="{2CC3E206-5D45-2703-8CAE-798AA4FAA830}"/>
              </a:ext>
            </a:extLst>
          </p:cNvPr>
          <p:cNvSpPr txBox="1"/>
          <p:nvPr/>
        </p:nvSpPr>
        <p:spPr>
          <a:xfrm>
            <a:off x="479376" y="2549738"/>
            <a:ext cx="1776448" cy="1754326"/>
          </a:xfrm>
          <a:prstGeom prst="rect">
            <a:avLst/>
          </a:prstGeom>
          <a:noFill/>
        </p:spPr>
        <p:txBody>
          <a:bodyPr wrap="none" rtlCol="0">
            <a:spAutoFit/>
          </a:bodyPr>
          <a:lstStyle/>
          <a:p>
            <a:pPr marL="285750" indent="-285750">
              <a:buFont typeface="Arial" panose="020B0604020202020204" pitchFamily="34" charset="0"/>
              <a:buChar char="•"/>
            </a:pPr>
            <a:r>
              <a:rPr lang="tr-TR" b="1" dirty="0"/>
              <a:t>P</a:t>
            </a:r>
            <a:r>
              <a:rPr lang="tr-TR" dirty="0"/>
              <a:t> = 12kW</a:t>
            </a:r>
          </a:p>
          <a:p>
            <a:pPr marL="285750" indent="-285750">
              <a:buFont typeface="Arial" panose="020B0604020202020204" pitchFamily="34" charset="0"/>
              <a:buChar char="•"/>
            </a:pPr>
            <a:r>
              <a:rPr lang="tr-TR" b="1" i="1" dirty="0"/>
              <a:t>f </a:t>
            </a:r>
            <a:r>
              <a:rPr lang="tr-TR" dirty="0"/>
              <a:t>= 107.5 MHz</a:t>
            </a:r>
          </a:p>
          <a:p>
            <a:pPr marL="285750" indent="-285750">
              <a:buFont typeface="Arial" panose="020B0604020202020204" pitchFamily="34" charset="0"/>
              <a:buChar char="•"/>
            </a:pPr>
            <a:r>
              <a:rPr lang="tr-TR" b="1" dirty="0"/>
              <a:t>R1</a:t>
            </a:r>
            <a:r>
              <a:rPr lang="tr-TR" dirty="0"/>
              <a:t> = 0.188 m</a:t>
            </a:r>
          </a:p>
          <a:p>
            <a:pPr marL="285750" indent="-285750">
              <a:buFont typeface="Arial" panose="020B0604020202020204" pitchFamily="34" charset="0"/>
              <a:buChar char="•"/>
            </a:pPr>
            <a:r>
              <a:rPr lang="tr-TR" b="1" dirty="0"/>
              <a:t>R2</a:t>
            </a:r>
            <a:r>
              <a:rPr lang="tr-TR" dirty="0"/>
              <a:t> = 0.753 m</a:t>
            </a:r>
          </a:p>
          <a:p>
            <a:pPr marL="285750" indent="-285750">
              <a:buFont typeface="Arial" panose="020B0604020202020204" pitchFamily="34" charset="0"/>
              <a:buChar char="•"/>
            </a:pPr>
            <a:r>
              <a:rPr lang="tr-TR" b="1" dirty="0"/>
              <a:t>tg</a:t>
            </a:r>
            <a:r>
              <a:rPr lang="tr-TR" dirty="0"/>
              <a:t> = 1 ns</a:t>
            </a:r>
          </a:p>
          <a:p>
            <a:pPr marL="285750" indent="-285750">
              <a:buFont typeface="Arial" panose="020B0604020202020204" pitchFamily="34" charset="0"/>
              <a:buChar char="•"/>
            </a:pPr>
            <a:r>
              <a:rPr lang="tr-TR" b="1" dirty="0"/>
              <a:t>Ein</a:t>
            </a:r>
            <a:r>
              <a:rPr lang="tr-TR" dirty="0"/>
              <a:t> = 40 keV</a:t>
            </a:r>
          </a:p>
        </p:txBody>
      </p:sp>
      <p:sp>
        <p:nvSpPr>
          <p:cNvPr id="2" name="Slide Number Placeholder 1">
            <a:extLst>
              <a:ext uri="{FF2B5EF4-FFF2-40B4-BE49-F238E27FC236}">
                <a16:creationId xmlns:a16="http://schemas.microsoft.com/office/drawing/2014/main" id="{9D1A59A9-016E-4FE6-116C-C44808688038}"/>
              </a:ext>
            </a:extLst>
          </p:cNvPr>
          <p:cNvSpPr>
            <a:spLocks noGrp="1"/>
          </p:cNvSpPr>
          <p:nvPr>
            <p:ph type="sldNum" sz="quarter" idx="12"/>
          </p:nvPr>
        </p:nvSpPr>
        <p:spPr/>
        <p:txBody>
          <a:bodyPr/>
          <a:lstStyle/>
          <a:p>
            <a:fld id="{B67BF8F8-67F3-499B-A441-62C75F4E249C}" type="slidenum">
              <a:rPr lang="tr-TR" smtClean="0"/>
              <a:t>28</a:t>
            </a:fld>
            <a:endParaRPr lang="tr-TR"/>
          </a:p>
        </p:txBody>
      </p:sp>
    </p:spTree>
    <p:extLst>
      <p:ext uri="{BB962C8B-B14F-4D97-AF65-F5344CB8AC3E}">
        <p14:creationId xmlns:p14="http://schemas.microsoft.com/office/powerpoint/2010/main" val="34296006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F516FD-6A52-3A8E-42F2-A92CEB5B115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A451AD11-EF7B-2DD8-94D2-8FFD64BD3C5A}"/>
              </a:ext>
            </a:extLst>
          </p:cNvPr>
          <p:cNvSpPr txBox="1"/>
          <p:nvPr/>
        </p:nvSpPr>
        <p:spPr>
          <a:xfrm>
            <a:off x="4961599" y="912307"/>
            <a:ext cx="2268801" cy="461665"/>
          </a:xfrm>
          <a:prstGeom prst="rect">
            <a:avLst/>
          </a:prstGeom>
          <a:noFill/>
        </p:spPr>
        <p:txBody>
          <a:bodyPr wrap="square">
            <a:spAutoFit/>
          </a:bodyPr>
          <a:lstStyle/>
          <a:p>
            <a:pPr defTabSz="480060">
              <a:spcAft>
                <a:spcPts val="600"/>
              </a:spcAft>
            </a:pPr>
            <a:r>
              <a:rPr lang="tr-TR" sz="2400" b="1" dirty="0"/>
              <a:t>Simulation in 3D</a:t>
            </a:r>
            <a:endParaRPr lang="tr-TR" sz="2000" b="1" dirty="0"/>
          </a:p>
        </p:txBody>
      </p:sp>
      <p:sp>
        <p:nvSpPr>
          <p:cNvPr id="6" name="TextBox 5">
            <a:extLst>
              <a:ext uri="{FF2B5EF4-FFF2-40B4-BE49-F238E27FC236}">
                <a16:creationId xmlns:a16="http://schemas.microsoft.com/office/drawing/2014/main" id="{B11382E5-AB7C-91C2-B18B-4CC04EB235EB}"/>
              </a:ext>
            </a:extLst>
          </p:cNvPr>
          <p:cNvSpPr txBox="1"/>
          <p:nvPr/>
        </p:nvSpPr>
        <p:spPr>
          <a:xfrm>
            <a:off x="587073" y="1997839"/>
            <a:ext cx="5904656" cy="2862322"/>
          </a:xfrm>
          <a:prstGeom prst="rect">
            <a:avLst/>
          </a:prstGeom>
          <a:noFill/>
        </p:spPr>
        <p:txBody>
          <a:bodyPr wrap="square" rtlCol="0">
            <a:spAutoFit/>
          </a:bodyPr>
          <a:lstStyle/>
          <a:p>
            <a:pPr marL="285750" indent="-285750">
              <a:buFont typeface="Arial" panose="020B0604020202020204" pitchFamily="34" charset="0"/>
              <a:buChar char="•"/>
            </a:pPr>
            <a:r>
              <a:rPr lang="tr-TR" dirty="0"/>
              <a:t>Up to now, only </a:t>
            </a:r>
            <a:r>
              <a:rPr lang="tr-TR" b="1" dirty="0"/>
              <a:t>e-E</a:t>
            </a:r>
            <a:r>
              <a:rPr lang="tr-TR" dirty="0"/>
              <a:t> interactions are simulated</a:t>
            </a:r>
          </a:p>
          <a:p>
            <a:pPr marL="285750" indent="-285750">
              <a:buFont typeface="Arial" panose="020B0604020202020204" pitchFamily="34" charset="0"/>
              <a:buChar char="•"/>
            </a:pPr>
            <a:r>
              <a:rPr lang="tr-TR" dirty="0"/>
              <a:t>To simulate </a:t>
            </a:r>
            <a:r>
              <a:rPr lang="tr-TR" b="1" dirty="0"/>
              <a:t>e-B</a:t>
            </a:r>
            <a:r>
              <a:rPr lang="tr-TR" dirty="0"/>
              <a:t> interactions simulations needs to be in 3D</a:t>
            </a:r>
          </a:p>
          <a:p>
            <a:pPr marL="285750" indent="-285750">
              <a:buFont typeface="Arial" panose="020B0604020202020204" pitchFamily="34" charset="0"/>
              <a:buChar char="•"/>
            </a:pPr>
            <a:r>
              <a:rPr lang="tr-TR" dirty="0"/>
              <a:t>Required complete refactoring</a:t>
            </a:r>
          </a:p>
          <a:p>
            <a:pPr marL="285750" indent="-285750">
              <a:buFont typeface="Arial" panose="020B0604020202020204" pitchFamily="34" charset="0"/>
              <a:buChar char="•"/>
            </a:pPr>
            <a:r>
              <a:rPr lang="tr-TR" dirty="0"/>
              <a:t>Rhodotron Simulation was redesigned to use OOP</a:t>
            </a:r>
          </a:p>
          <a:p>
            <a:pPr marL="285750" indent="-285750">
              <a:buFont typeface="Arial" panose="020B0604020202020204" pitchFamily="34" charset="0"/>
              <a:buChar char="•"/>
            </a:pPr>
            <a:r>
              <a:rPr lang="tr-TR" dirty="0"/>
              <a:t>For the current stage, m</a:t>
            </a:r>
            <a:r>
              <a:rPr lang="en-US" dirty="0" err="1"/>
              <a:t>agnets</a:t>
            </a:r>
            <a:r>
              <a:rPr lang="en-US" dirty="0"/>
              <a:t> were modeled as major segments of a circle</a:t>
            </a:r>
            <a:r>
              <a:rPr lang="tr-TR" dirty="0"/>
              <a:t> defined with </a:t>
            </a:r>
          </a:p>
          <a:p>
            <a:pPr marL="742950" lvl="1" indent="-285750">
              <a:buFont typeface="Arial" panose="020B0604020202020204" pitchFamily="34" charset="0"/>
              <a:buChar char="•"/>
            </a:pPr>
            <a:r>
              <a:rPr lang="tr-TR" b="1" dirty="0"/>
              <a:t>r : </a:t>
            </a:r>
            <a:r>
              <a:rPr lang="tr-TR" dirty="0"/>
              <a:t>position of the center of magnet</a:t>
            </a:r>
          </a:p>
          <a:p>
            <a:pPr marL="742950" lvl="1" indent="-285750">
              <a:buFont typeface="Arial" panose="020B0604020202020204" pitchFamily="34" charset="0"/>
              <a:buChar char="•"/>
            </a:pPr>
            <a:r>
              <a:rPr lang="tr-TR" b="1" dirty="0"/>
              <a:t>R : </a:t>
            </a:r>
            <a:r>
              <a:rPr lang="tr-TR" dirty="0"/>
              <a:t>radius of the magnet</a:t>
            </a:r>
          </a:p>
          <a:p>
            <a:pPr marL="742950" lvl="1" indent="-285750">
              <a:buFont typeface="Arial" panose="020B0604020202020204" pitchFamily="34" charset="0"/>
              <a:buChar char="•"/>
            </a:pPr>
            <a:r>
              <a:rPr lang="tr-TR" b="1" dirty="0"/>
              <a:t>B : </a:t>
            </a:r>
            <a:r>
              <a:rPr lang="tr-TR" dirty="0"/>
              <a:t>magnetic field inside the magnet (assumed to be uniform with no leaks)</a:t>
            </a:r>
            <a:endParaRPr lang="tr-TR" b="1" dirty="0"/>
          </a:p>
        </p:txBody>
      </p:sp>
      <p:pic>
        <p:nvPicPr>
          <p:cNvPr id="8" name="Picture 7">
            <a:extLst>
              <a:ext uri="{FF2B5EF4-FFF2-40B4-BE49-F238E27FC236}">
                <a16:creationId xmlns:a16="http://schemas.microsoft.com/office/drawing/2014/main" id="{B149B2D3-A27E-ED57-DBDA-72DE0BB5CDC7}"/>
              </a:ext>
            </a:extLst>
          </p:cNvPr>
          <p:cNvPicPr>
            <a:picLocks noChangeAspect="1"/>
          </p:cNvPicPr>
          <p:nvPr/>
        </p:nvPicPr>
        <p:blipFill>
          <a:blip r:embed="rId2"/>
          <a:stretch>
            <a:fillRect/>
          </a:stretch>
        </p:blipFill>
        <p:spPr>
          <a:xfrm>
            <a:off x="6555352" y="1772816"/>
            <a:ext cx="5042562" cy="3997646"/>
          </a:xfrm>
          <a:prstGeom prst="rect">
            <a:avLst/>
          </a:prstGeom>
        </p:spPr>
      </p:pic>
      <p:sp>
        <p:nvSpPr>
          <p:cNvPr id="9" name="TextBox 8">
            <a:extLst>
              <a:ext uri="{FF2B5EF4-FFF2-40B4-BE49-F238E27FC236}">
                <a16:creationId xmlns:a16="http://schemas.microsoft.com/office/drawing/2014/main" id="{CCDCC378-BEDB-DBE3-E707-EABE0634C71D}"/>
              </a:ext>
            </a:extLst>
          </p:cNvPr>
          <p:cNvSpPr txBox="1"/>
          <p:nvPr/>
        </p:nvSpPr>
        <p:spPr>
          <a:xfrm>
            <a:off x="7686540" y="5800814"/>
            <a:ext cx="2780185" cy="369332"/>
          </a:xfrm>
          <a:prstGeom prst="rect">
            <a:avLst/>
          </a:prstGeom>
          <a:noFill/>
        </p:spPr>
        <p:txBody>
          <a:bodyPr wrap="none" rtlCol="0">
            <a:spAutoFit/>
          </a:bodyPr>
          <a:lstStyle/>
          <a:p>
            <a:r>
              <a:rPr lang="tr-TR" b="1" dirty="0"/>
              <a:t>e-EM</a:t>
            </a:r>
            <a:r>
              <a:rPr lang="tr-TR" dirty="0"/>
              <a:t> interaction logic in 3D</a:t>
            </a:r>
          </a:p>
        </p:txBody>
      </p:sp>
      <p:sp>
        <p:nvSpPr>
          <p:cNvPr id="2" name="Slide Number Placeholder 1">
            <a:extLst>
              <a:ext uri="{FF2B5EF4-FFF2-40B4-BE49-F238E27FC236}">
                <a16:creationId xmlns:a16="http://schemas.microsoft.com/office/drawing/2014/main" id="{4D072A49-DBEA-9C26-F892-280166A0EDD8}"/>
              </a:ext>
            </a:extLst>
          </p:cNvPr>
          <p:cNvSpPr>
            <a:spLocks noGrp="1"/>
          </p:cNvSpPr>
          <p:nvPr>
            <p:ph type="sldNum" sz="quarter" idx="12"/>
          </p:nvPr>
        </p:nvSpPr>
        <p:spPr/>
        <p:txBody>
          <a:bodyPr/>
          <a:lstStyle/>
          <a:p>
            <a:fld id="{B67BF8F8-67F3-499B-A441-62C75F4E249C}" type="slidenum">
              <a:rPr lang="tr-TR" smtClean="0"/>
              <a:t>29</a:t>
            </a:fld>
            <a:endParaRPr lang="tr-TR"/>
          </a:p>
        </p:txBody>
      </p:sp>
    </p:spTree>
    <p:extLst>
      <p:ext uri="{BB962C8B-B14F-4D97-AF65-F5344CB8AC3E}">
        <p14:creationId xmlns:p14="http://schemas.microsoft.com/office/powerpoint/2010/main" val="4019121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536828-289A-3D85-DC4E-AD097DBFABE5}"/>
              </a:ext>
            </a:extLst>
          </p:cNvPr>
          <p:cNvPicPr>
            <a:picLocks noChangeAspect="1"/>
          </p:cNvPicPr>
          <p:nvPr/>
        </p:nvPicPr>
        <p:blipFill>
          <a:blip r:embed="rId2"/>
          <a:stretch>
            <a:fillRect/>
          </a:stretch>
        </p:blipFill>
        <p:spPr>
          <a:xfrm>
            <a:off x="4665410" y="2708895"/>
            <a:ext cx="2900359" cy="1108961"/>
          </a:xfrm>
          <a:prstGeom prst="rect">
            <a:avLst/>
          </a:prstGeom>
        </p:spPr>
      </p:pic>
      <p:pic>
        <p:nvPicPr>
          <p:cNvPr id="7" name="Picture 6">
            <a:extLst>
              <a:ext uri="{FF2B5EF4-FFF2-40B4-BE49-F238E27FC236}">
                <a16:creationId xmlns:a16="http://schemas.microsoft.com/office/drawing/2014/main" id="{FA7F3683-8476-9096-7882-3E49B84AF062}"/>
              </a:ext>
            </a:extLst>
          </p:cNvPr>
          <p:cNvPicPr>
            <a:picLocks noChangeAspect="1"/>
          </p:cNvPicPr>
          <p:nvPr/>
        </p:nvPicPr>
        <p:blipFill>
          <a:blip r:embed="rId3"/>
          <a:stretch>
            <a:fillRect/>
          </a:stretch>
        </p:blipFill>
        <p:spPr>
          <a:xfrm>
            <a:off x="6384032" y="4234962"/>
            <a:ext cx="3208067" cy="1108961"/>
          </a:xfrm>
          <a:prstGeom prst="rect">
            <a:avLst/>
          </a:prstGeom>
        </p:spPr>
      </p:pic>
      <p:pic>
        <p:nvPicPr>
          <p:cNvPr id="9" name="Picture 8">
            <a:extLst>
              <a:ext uri="{FF2B5EF4-FFF2-40B4-BE49-F238E27FC236}">
                <a16:creationId xmlns:a16="http://schemas.microsoft.com/office/drawing/2014/main" id="{1845E578-CBFA-72FF-DFC6-75175CAED4F1}"/>
              </a:ext>
            </a:extLst>
          </p:cNvPr>
          <p:cNvPicPr>
            <a:picLocks noChangeAspect="1"/>
          </p:cNvPicPr>
          <p:nvPr/>
        </p:nvPicPr>
        <p:blipFill>
          <a:blip r:embed="rId4"/>
          <a:stretch>
            <a:fillRect/>
          </a:stretch>
        </p:blipFill>
        <p:spPr>
          <a:xfrm>
            <a:off x="3928994" y="5634231"/>
            <a:ext cx="4438606" cy="890400"/>
          </a:xfrm>
          <a:prstGeom prst="rect">
            <a:avLst/>
          </a:prstGeom>
        </p:spPr>
      </p:pic>
      <p:sp>
        <p:nvSpPr>
          <p:cNvPr id="10" name="TextBox 9">
            <a:extLst>
              <a:ext uri="{FF2B5EF4-FFF2-40B4-BE49-F238E27FC236}">
                <a16:creationId xmlns:a16="http://schemas.microsoft.com/office/drawing/2014/main" id="{ADCD62B7-E618-BB2F-3DCF-AE822F0341DC}"/>
              </a:ext>
            </a:extLst>
          </p:cNvPr>
          <p:cNvSpPr txBox="1"/>
          <p:nvPr/>
        </p:nvSpPr>
        <p:spPr>
          <a:xfrm>
            <a:off x="4750416" y="2124371"/>
            <a:ext cx="2795765" cy="461665"/>
          </a:xfrm>
          <a:prstGeom prst="rect">
            <a:avLst/>
          </a:prstGeom>
          <a:noFill/>
        </p:spPr>
        <p:txBody>
          <a:bodyPr wrap="none" rtlCol="0">
            <a:spAutoFit/>
          </a:bodyPr>
          <a:lstStyle/>
          <a:p>
            <a:r>
              <a:rPr lang="tr-TR" sz="2400" b="1" dirty="0"/>
              <a:t>Classical mechanics </a:t>
            </a:r>
            <a:endParaRPr lang="tr-TR" dirty="0"/>
          </a:p>
        </p:txBody>
      </p:sp>
      <p:sp>
        <p:nvSpPr>
          <p:cNvPr id="11" name="TextBox 10">
            <a:extLst>
              <a:ext uri="{FF2B5EF4-FFF2-40B4-BE49-F238E27FC236}">
                <a16:creationId xmlns:a16="http://schemas.microsoft.com/office/drawing/2014/main" id="{40B6E361-D298-678B-703F-2E8E9F651751}"/>
              </a:ext>
            </a:extLst>
          </p:cNvPr>
          <p:cNvSpPr txBox="1"/>
          <p:nvPr/>
        </p:nvSpPr>
        <p:spPr>
          <a:xfrm>
            <a:off x="4882845" y="3940715"/>
            <a:ext cx="2426305" cy="461665"/>
          </a:xfrm>
          <a:prstGeom prst="rect">
            <a:avLst/>
          </a:prstGeom>
          <a:noFill/>
        </p:spPr>
        <p:txBody>
          <a:bodyPr wrap="none" rtlCol="0">
            <a:spAutoFit/>
          </a:bodyPr>
          <a:lstStyle/>
          <a:p>
            <a:r>
              <a:rPr lang="tr-TR" sz="2400" b="1" dirty="0"/>
              <a:t>Special Relativity</a:t>
            </a:r>
          </a:p>
        </p:txBody>
      </p:sp>
      <p:sp>
        <p:nvSpPr>
          <p:cNvPr id="12" name="TextBox 11">
            <a:extLst>
              <a:ext uri="{FF2B5EF4-FFF2-40B4-BE49-F238E27FC236}">
                <a16:creationId xmlns:a16="http://schemas.microsoft.com/office/drawing/2014/main" id="{EF45E55B-D3CE-3378-E897-402994675873}"/>
              </a:ext>
            </a:extLst>
          </p:cNvPr>
          <p:cNvSpPr txBox="1"/>
          <p:nvPr/>
        </p:nvSpPr>
        <p:spPr>
          <a:xfrm>
            <a:off x="2108719" y="5203674"/>
            <a:ext cx="7974555" cy="400110"/>
          </a:xfrm>
          <a:prstGeom prst="rect">
            <a:avLst/>
          </a:prstGeom>
          <a:noFill/>
        </p:spPr>
        <p:txBody>
          <a:bodyPr wrap="none" rtlCol="0">
            <a:spAutoFit/>
          </a:bodyPr>
          <a:lstStyle/>
          <a:p>
            <a:r>
              <a:rPr lang="tr-TR" sz="2000" b="1" dirty="0"/>
              <a:t>Force seperated to parallel and perpendicular directions with respect to </a:t>
            </a:r>
            <a:r>
              <a:rPr lang="tr-TR" sz="2000" b="1" i="1" dirty="0"/>
              <a:t>v</a:t>
            </a:r>
          </a:p>
        </p:txBody>
      </p:sp>
      <p:pic>
        <p:nvPicPr>
          <p:cNvPr id="14" name="Picture 13">
            <a:extLst>
              <a:ext uri="{FF2B5EF4-FFF2-40B4-BE49-F238E27FC236}">
                <a16:creationId xmlns:a16="http://schemas.microsoft.com/office/drawing/2014/main" id="{A64A50FC-0940-4D03-50DB-D350EE958B6F}"/>
              </a:ext>
            </a:extLst>
          </p:cNvPr>
          <p:cNvPicPr>
            <a:picLocks noChangeAspect="1"/>
          </p:cNvPicPr>
          <p:nvPr/>
        </p:nvPicPr>
        <p:blipFill>
          <a:blip r:embed="rId5"/>
          <a:stretch>
            <a:fillRect/>
          </a:stretch>
        </p:blipFill>
        <p:spPr>
          <a:xfrm>
            <a:off x="3167554" y="4497054"/>
            <a:ext cx="1461936" cy="584775"/>
          </a:xfrm>
          <a:prstGeom prst="rect">
            <a:avLst/>
          </a:prstGeom>
        </p:spPr>
      </p:pic>
      <p:sp>
        <p:nvSpPr>
          <p:cNvPr id="15" name="TextBox 14">
            <a:extLst>
              <a:ext uri="{FF2B5EF4-FFF2-40B4-BE49-F238E27FC236}">
                <a16:creationId xmlns:a16="http://schemas.microsoft.com/office/drawing/2014/main" id="{7F08E0E9-B96B-0554-2C2F-B76FB48FCDA2}"/>
              </a:ext>
            </a:extLst>
          </p:cNvPr>
          <p:cNvSpPr txBox="1"/>
          <p:nvPr/>
        </p:nvSpPr>
        <p:spPr>
          <a:xfrm>
            <a:off x="4459877" y="1377649"/>
            <a:ext cx="3272242" cy="523220"/>
          </a:xfrm>
          <a:prstGeom prst="rect">
            <a:avLst/>
          </a:prstGeom>
          <a:noFill/>
        </p:spPr>
        <p:txBody>
          <a:bodyPr wrap="none" rtlCol="0">
            <a:spAutoFit/>
          </a:bodyPr>
          <a:lstStyle/>
          <a:p>
            <a:r>
              <a:rPr lang="tr-TR" sz="2800" b="1" dirty="0"/>
              <a:t>Acceleration &amp; Force</a:t>
            </a:r>
          </a:p>
        </p:txBody>
      </p:sp>
      <p:sp>
        <p:nvSpPr>
          <p:cNvPr id="18" name="TextBox 17">
            <a:extLst>
              <a:ext uri="{FF2B5EF4-FFF2-40B4-BE49-F238E27FC236}">
                <a16:creationId xmlns:a16="http://schemas.microsoft.com/office/drawing/2014/main" id="{9A3AC7B0-291B-E25F-2440-4E934F4A6E3A}"/>
              </a:ext>
            </a:extLst>
          </p:cNvPr>
          <p:cNvSpPr txBox="1"/>
          <p:nvPr/>
        </p:nvSpPr>
        <p:spPr>
          <a:xfrm>
            <a:off x="4045222" y="374399"/>
            <a:ext cx="4206151" cy="584775"/>
          </a:xfrm>
          <a:prstGeom prst="rect">
            <a:avLst/>
          </a:prstGeom>
          <a:noFill/>
        </p:spPr>
        <p:txBody>
          <a:bodyPr wrap="none" rtlCol="0">
            <a:spAutoFit/>
          </a:bodyPr>
          <a:lstStyle/>
          <a:p>
            <a:r>
              <a:rPr lang="tr-TR" sz="3200" b="1" dirty="0"/>
              <a:t>Theoretical Background</a:t>
            </a:r>
          </a:p>
        </p:txBody>
      </p:sp>
      <p:sp>
        <p:nvSpPr>
          <p:cNvPr id="2" name="Slide Number Placeholder 1">
            <a:extLst>
              <a:ext uri="{FF2B5EF4-FFF2-40B4-BE49-F238E27FC236}">
                <a16:creationId xmlns:a16="http://schemas.microsoft.com/office/drawing/2014/main" id="{495FE2FD-180F-209B-C2E8-5ED000C042D4}"/>
              </a:ext>
            </a:extLst>
          </p:cNvPr>
          <p:cNvSpPr>
            <a:spLocks noGrp="1"/>
          </p:cNvSpPr>
          <p:nvPr>
            <p:ph type="sldNum" sz="quarter" idx="12"/>
          </p:nvPr>
        </p:nvSpPr>
        <p:spPr/>
        <p:txBody>
          <a:bodyPr/>
          <a:lstStyle/>
          <a:p>
            <a:fld id="{B67BF8F8-67F3-499B-A441-62C75F4E249C}" type="slidenum">
              <a:rPr lang="tr-TR" smtClean="0"/>
              <a:t>3</a:t>
            </a:fld>
            <a:endParaRPr lang="tr-TR"/>
          </a:p>
        </p:txBody>
      </p:sp>
    </p:spTree>
    <p:extLst>
      <p:ext uri="{BB962C8B-B14F-4D97-AF65-F5344CB8AC3E}">
        <p14:creationId xmlns:p14="http://schemas.microsoft.com/office/powerpoint/2010/main" val="14129103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E00B75-97AE-4AF7-2DD1-05F7416A696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BB5A6253-A60F-0B6D-170E-D7F9824037FD}"/>
              </a:ext>
            </a:extLst>
          </p:cNvPr>
          <p:cNvSpPr txBox="1"/>
          <p:nvPr/>
        </p:nvSpPr>
        <p:spPr>
          <a:xfrm>
            <a:off x="5168759" y="939935"/>
            <a:ext cx="1854481" cy="461665"/>
          </a:xfrm>
          <a:prstGeom prst="rect">
            <a:avLst/>
          </a:prstGeom>
          <a:noFill/>
        </p:spPr>
        <p:txBody>
          <a:bodyPr wrap="square">
            <a:spAutoFit/>
          </a:bodyPr>
          <a:lstStyle/>
          <a:p>
            <a:pPr defTabSz="480060">
              <a:spcAft>
                <a:spcPts val="600"/>
              </a:spcAft>
            </a:pPr>
            <a:r>
              <a:rPr lang="tr-TR" sz="2400" b="1" dirty="0"/>
              <a:t>Visualization</a:t>
            </a:r>
            <a:endParaRPr lang="tr-TR" sz="2000" b="1" dirty="0"/>
          </a:p>
        </p:txBody>
      </p:sp>
      <p:sp>
        <p:nvSpPr>
          <p:cNvPr id="6" name="TextBox 5">
            <a:extLst>
              <a:ext uri="{FF2B5EF4-FFF2-40B4-BE49-F238E27FC236}">
                <a16:creationId xmlns:a16="http://schemas.microsoft.com/office/drawing/2014/main" id="{C6B0C01A-EF9E-3285-581A-18FA2DB1C2F4}"/>
              </a:ext>
            </a:extLst>
          </p:cNvPr>
          <p:cNvSpPr txBox="1"/>
          <p:nvPr/>
        </p:nvSpPr>
        <p:spPr>
          <a:xfrm>
            <a:off x="1487488" y="1639547"/>
            <a:ext cx="9660273" cy="369332"/>
          </a:xfrm>
          <a:prstGeom prst="rect">
            <a:avLst/>
          </a:prstGeom>
          <a:noFill/>
        </p:spPr>
        <p:txBody>
          <a:bodyPr wrap="none" rtlCol="0">
            <a:spAutoFit/>
          </a:bodyPr>
          <a:lstStyle/>
          <a:p>
            <a:r>
              <a:rPr lang="tr-TR" b="1" dirty="0"/>
              <a:t>Gnuplot</a:t>
            </a:r>
            <a:r>
              <a:rPr lang="tr-TR" dirty="0"/>
              <a:t> was integrated into </a:t>
            </a:r>
            <a:r>
              <a:rPr lang="en-US" b="1" dirty="0" err="1"/>
              <a:t>Rhodotron</a:t>
            </a:r>
            <a:r>
              <a:rPr lang="en-US" b="1" dirty="0"/>
              <a:t> Simulation </a:t>
            </a:r>
            <a:r>
              <a:rPr lang="en-US" dirty="0"/>
              <a:t>to produce 2D visualization of acceleration plane</a:t>
            </a:r>
            <a:r>
              <a:rPr lang="tr-TR" dirty="0"/>
              <a:t>.</a:t>
            </a:r>
          </a:p>
        </p:txBody>
      </p:sp>
      <p:pic>
        <p:nvPicPr>
          <p:cNvPr id="8" name="Picture 7" descr="A diagram of a field magnet bunch&#10;&#10;Description automatically generated">
            <a:extLst>
              <a:ext uri="{FF2B5EF4-FFF2-40B4-BE49-F238E27FC236}">
                <a16:creationId xmlns:a16="http://schemas.microsoft.com/office/drawing/2014/main" id="{D3CEF71F-A486-0628-BA30-A2FBA1B07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69" y="2476834"/>
            <a:ext cx="5030778" cy="3784874"/>
          </a:xfrm>
          <a:prstGeom prst="rect">
            <a:avLst/>
          </a:prstGeom>
        </p:spPr>
      </p:pic>
      <p:pic>
        <p:nvPicPr>
          <p:cNvPr id="10" name="Picture 9" descr="A diagram of a circular object with a circle with arrows&#10;&#10;Description automatically generated with medium confidence">
            <a:extLst>
              <a:ext uri="{FF2B5EF4-FFF2-40B4-BE49-F238E27FC236}">
                <a16:creationId xmlns:a16="http://schemas.microsoft.com/office/drawing/2014/main" id="{7CBBB2CA-337C-756F-8730-164779F7E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873" y="2476834"/>
            <a:ext cx="5051762" cy="3784874"/>
          </a:xfrm>
          <a:prstGeom prst="rect">
            <a:avLst/>
          </a:prstGeom>
        </p:spPr>
      </p:pic>
      <p:sp>
        <p:nvSpPr>
          <p:cNvPr id="12" name="TextBox 11">
            <a:extLst>
              <a:ext uri="{FF2B5EF4-FFF2-40B4-BE49-F238E27FC236}">
                <a16:creationId xmlns:a16="http://schemas.microsoft.com/office/drawing/2014/main" id="{F8771CF8-1660-431C-1E33-6605BBBA902A}"/>
              </a:ext>
            </a:extLst>
          </p:cNvPr>
          <p:cNvSpPr txBox="1"/>
          <p:nvPr/>
        </p:nvSpPr>
        <p:spPr>
          <a:xfrm>
            <a:off x="5243586" y="3218549"/>
            <a:ext cx="1779654" cy="2031325"/>
          </a:xfrm>
          <a:prstGeom prst="rect">
            <a:avLst/>
          </a:prstGeom>
          <a:noFill/>
        </p:spPr>
        <p:txBody>
          <a:bodyPr wrap="none" rtlCol="0">
            <a:spAutoFit/>
          </a:bodyPr>
          <a:lstStyle/>
          <a:p>
            <a:pPr marL="285750" indent="-285750">
              <a:buFont typeface="Arial" panose="020B0604020202020204" pitchFamily="34" charset="0"/>
              <a:buChar char="•"/>
            </a:pPr>
            <a:r>
              <a:rPr lang="tr-TR" b="1" dirty="0"/>
              <a:t>P</a:t>
            </a:r>
            <a:r>
              <a:rPr lang="tr-TR" dirty="0"/>
              <a:t> = 12kW</a:t>
            </a:r>
          </a:p>
          <a:p>
            <a:pPr marL="285750" indent="-285750">
              <a:buFont typeface="Arial" panose="020B0604020202020204" pitchFamily="34" charset="0"/>
              <a:buChar char="•"/>
            </a:pPr>
            <a:r>
              <a:rPr lang="tr-TR" b="1" i="1" dirty="0"/>
              <a:t>f </a:t>
            </a:r>
            <a:r>
              <a:rPr lang="tr-TR" dirty="0"/>
              <a:t>= 107.5 MHz</a:t>
            </a:r>
          </a:p>
          <a:p>
            <a:pPr marL="285750" indent="-285750">
              <a:buFont typeface="Arial" panose="020B0604020202020204" pitchFamily="34" charset="0"/>
              <a:buChar char="•"/>
            </a:pPr>
            <a:r>
              <a:rPr lang="tr-TR" b="1" dirty="0"/>
              <a:t>T</a:t>
            </a:r>
            <a:r>
              <a:rPr lang="tr-TR" dirty="0"/>
              <a:t> = 9.3 ns</a:t>
            </a:r>
          </a:p>
          <a:p>
            <a:pPr marL="285750" indent="-285750">
              <a:buFont typeface="Arial" panose="020B0604020202020204" pitchFamily="34" charset="0"/>
              <a:buChar char="•"/>
            </a:pPr>
            <a:r>
              <a:rPr lang="tr-TR" b="1" dirty="0"/>
              <a:t>R1</a:t>
            </a:r>
            <a:r>
              <a:rPr lang="tr-TR" dirty="0"/>
              <a:t> = 0.188 m</a:t>
            </a:r>
          </a:p>
          <a:p>
            <a:pPr marL="285750" indent="-285750">
              <a:buFont typeface="Arial" panose="020B0604020202020204" pitchFamily="34" charset="0"/>
              <a:buChar char="•"/>
            </a:pPr>
            <a:r>
              <a:rPr lang="tr-TR" b="1" dirty="0"/>
              <a:t>R2</a:t>
            </a:r>
            <a:r>
              <a:rPr lang="tr-TR" dirty="0"/>
              <a:t> = 0.753 m</a:t>
            </a:r>
          </a:p>
          <a:p>
            <a:pPr marL="285750" indent="-285750">
              <a:buFont typeface="Arial" panose="020B0604020202020204" pitchFamily="34" charset="0"/>
              <a:buChar char="•"/>
            </a:pPr>
            <a:r>
              <a:rPr lang="tr-TR" b="1" dirty="0"/>
              <a:t>tg</a:t>
            </a:r>
            <a:r>
              <a:rPr lang="tr-TR" dirty="0"/>
              <a:t> = 1 ns</a:t>
            </a:r>
          </a:p>
          <a:p>
            <a:pPr marL="285750" indent="-285750">
              <a:buFont typeface="Arial" panose="020B0604020202020204" pitchFamily="34" charset="0"/>
              <a:buChar char="•"/>
            </a:pPr>
            <a:r>
              <a:rPr lang="tr-TR" b="1" dirty="0"/>
              <a:t>Ein</a:t>
            </a:r>
            <a:r>
              <a:rPr lang="tr-TR" dirty="0"/>
              <a:t> = 40 keV</a:t>
            </a:r>
          </a:p>
        </p:txBody>
      </p:sp>
      <p:sp>
        <p:nvSpPr>
          <p:cNvPr id="13" name="TextBox 12">
            <a:extLst>
              <a:ext uri="{FF2B5EF4-FFF2-40B4-BE49-F238E27FC236}">
                <a16:creationId xmlns:a16="http://schemas.microsoft.com/office/drawing/2014/main" id="{1D44C0E6-61AA-3B68-AE62-02C90B91DB20}"/>
              </a:ext>
            </a:extLst>
          </p:cNvPr>
          <p:cNvSpPr txBox="1"/>
          <p:nvPr/>
        </p:nvSpPr>
        <p:spPr>
          <a:xfrm>
            <a:off x="2279576" y="6330226"/>
            <a:ext cx="993670" cy="369332"/>
          </a:xfrm>
          <a:prstGeom prst="rect">
            <a:avLst/>
          </a:prstGeom>
          <a:noFill/>
        </p:spPr>
        <p:txBody>
          <a:bodyPr wrap="none" rtlCol="0">
            <a:spAutoFit/>
          </a:bodyPr>
          <a:lstStyle/>
          <a:p>
            <a:r>
              <a:rPr lang="tr-TR" b="1" dirty="0"/>
              <a:t>Tg</a:t>
            </a:r>
            <a:r>
              <a:rPr lang="tr-TR" dirty="0"/>
              <a:t> = 5 ns</a:t>
            </a:r>
          </a:p>
        </p:txBody>
      </p:sp>
      <p:sp>
        <p:nvSpPr>
          <p:cNvPr id="14" name="TextBox 13">
            <a:extLst>
              <a:ext uri="{FF2B5EF4-FFF2-40B4-BE49-F238E27FC236}">
                <a16:creationId xmlns:a16="http://schemas.microsoft.com/office/drawing/2014/main" id="{BEBEBB56-8165-CD77-C1E1-09A3184367A1}"/>
              </a:ext>
            </a:extLst>
          </p:cNvPr>
          <p:cNvSpPr txBox="1"/>
          <p:nvPr/>
        </p:nvSpPr>
        <p:spPr>
          <a:xfrm>
            <a:off x="8994919" y="6155566"/>
            <a:ext cx="1168397" cy="369332"/>
          </a:xfrm>
          <a:prstGeom prst="rect">
            <a:avLst/>
          </a:prstGeom>
          <a:noFill/>
        </p:spPr>
        <p:txBody>
          <a:bodyPr wrap="none" rtlCol="0">
            <a:spAutoFit/>
          </a:bodyPr>
          <a:lstStyle/>
          <a:p>
            <a:r>
              <a:rPr lang="tr-TR" b="1" dirty="0"/>
              <a:t>Tg</a:t>
            </a:r>
            <a:r>
              <a:rPr lang="tr-TR" dirty="0"/>
              <a:t> = 9.3 ns</a:t>
            </a:r>
          </a:p>
        </p:txBody>
      </p:sp>
      <p:sp>
        <p:nvSpPr>
          <p:cNvPr id="2" name="Slide Number Placeholder 1">
            <a:extLst>
              <a:ext uri="{FF2B5EF4-FFF2-40B4-BE49-F238E27FC236}">
                <a16:creationId xmlns:a16="http://schemas.microsoft.com/office/drawing/2014/main" id="{0ED2C050-474F-8075-E1B1-2E95A84420CE}"/>
              </a:ext>
            </a:extLst>
          </p:cNvPr>
          <p:cNvSpPr>
            <a:spLocks noGrp="1"/>
          </p:cNvSpPr>
          <p:nvPr>
            <p:ph type="sldNum" sz="quarter" idx="12"/>
          </p:nvPr>
        </p:nvSpPr>
        <p:spPr/>
        <p:txBody>
          <a:bodyPr/>
          <a:lstStyle/>
          <a:p>
            <a:fld id="{B67BF8F8-67F3-499B-A441-62C75F4E249C}" type="slidenum">
              <a:rPr lang="tr-TR" smtClean="0"/>
              <a:t>30</a:t>
            </a:fld>
            <a:endParaRPr lang="tr-TR"/>
          </a:p>
        </p:txBody>
      </p:sp>
    </p:spTree>
    <p:extLst>
      <p:ext uri="{BB962C8B-B14F-4D97-AF65-F5344CB8AC3E}">
        <p14:creationId xmlns:p14="http://schemas.microsoft.com/office/powerpoint/2010/main" val="34969127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9E8741-91D8-A73B-90C6-DCA50D036547}"/>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9A48E6C5-A780-21F4-A506-E0E793088553}"/>
              </a:ext>
            </a:extLst>
          </p:cNvPr>
          <p:cNvSpPr txBox="1"/>
          <p:nvPr/>
        </p:nvSpPr>
        <p:spPr>
          <a:xfrm>
            <a:off x="4049816" y="976103"/>
            <a:ext cx="4086729" cy="461665"/>
          </a:xfrm>
          <a:prstGeom prst="rect">
            <a:avLst/>
          </a:prstGeom>
          <a:noFill/>
        </p:spPr>
        <p:txBody>
          <a:bodyPr wrap="square">
            <a:spAutoFit/>
          </a:bodyPr>
          <a:lstStyle/>
          <a:p>
            <a:pPr defTabSz="480060">
              <a:spcAft>
                <a:spcPts val="600"/>
              </a:spcAft>
            </a:pPr>
            <a:r>
              <a:rPr lang="tr-TR" sz="2400" b="1" dirty="0"/>
              <a:t>Acceleration in Magnetic Field</a:t>
            </a:r>
            <a:endParaRPr lang="tr-TR" sz="2000" b="1" dirty="0"/>
          </a:p>
        </p:txBody>
      </p:sp>
      <p:sp>
        <p:nvSpPr>
          <p:cNvPr id="6" name="TextBox 5">
            <a:extLst>
              <a:ext uri="{FF2B5EF4-FFF2-40B4-BE49-F238E27FC236}">
                <a16:creationId xmlns:a16="http://schemas.microsoft.com/office/drawing/2014/main" id="{47AC04FC-8F98-55D3-EA24-C1B597A4CC4B}"/>
              </a:ext>
            </a:extLst>
          </p:cNvPr>
          <p:cNvSpPr txBox="1"/>
          <p:nvPr/>
        </p:nvSpPr>
        <p:spPr>
          <a:xfrm>
            <a:off x="695400" y="2273108"/>
            <a:ext cx="5256583" cy="3693319"/>
          </a:xfrm>
          <a:prstGeom prst="rect">
            <a:avLst/>
          </a:prstGeom>
          <a:noFill/>
        </p:spPr>
        <p:txBody>
          <a:bodyPr wrap="square" rtlCol="0">
            <a:spAutoFit/>
          </a:bodyPr>
          <a:lstStyle/>
          <a:p>
            <a:pPr marL="285750" indent="-285750">
              <a:buFont typeface="Arial" panose="020B0604020202020204" pitchFamily="34" charset="0"/>
              <a:buChar char="•"/>
            </a:pPr>
            <a:r>
              <a:rPr lang="tr-TR" dirty="0"/>
              <a:t>Energy gains during e-B interactions were observed</a:t>
            </a:r>
          </a:p>
          <a:p>
            <a:pPr marL="285750" indent="-285750">
              <a:buFont typeface="Arial" panose="020B0604020202020204" pitchFamily="34" charset="0"/>
              <a:buChar char="•"/>
            </a:pPr>
            <a:r>
              <a:rPr lang="tr-TR" dirty="0"/>
              <a:t>An investigation was started for the causes and possible solutions problem</a:t>
            </a:r>
          </a:p>
          <a:p>
            <a:pPr marL="285750" indent="-285750">
              <a:buFont typeface="Arial" panose="020B0604020202020204" pitchFamily="34" charset="0"/>
              <a:buChar char="•"/>
            </a:pPr>
            <a:r>
              <a:rPr lang="tr-TR" dirty="0"/>
              <a:t>A test setup was implemented</a:t>
            </a:r>
          </a:p>
          <a:p>
            <a:pPr marL="742950" lvl="1" indent="-285750">
              <a:buFont typeface="Wingdings" panose="05000000000000000000" pitchFamily="2" charset="2"/>
              <a:buChar char="v"/>
            </a:pPr>
            <a:r>
              <a:rPr lang="tr-TR" dirty="0"/>
              <a:t>100 electrons at 1 MeV</a:t>
            </a:r>
          </a:p>
          <a:p>
            <a:pPr marL="742950" lvl="1" indent="-285750">
              <a:buFont typeface="Wingdings" panose="05000000000000000000" pitchFamily="2" charset="2"/>
              <a:buChar char="v"/>
            </a:pPr>
            <a:r>
              <a:rPr lang="tr-TR" dirty="0"/>
              <a:t>Uniform magnetic field ( B = 0.1 T ) located at x &gt; 0.05 m</a:t>
            </a:r>
          </a:p>
          <a:p>
            <a:pPr marL="285750" indent="-285750">
              <a:buFont typeface="Arial" panose="020B0604020202020204" pitchFamily="34" charset="0"/>
              <a:buChar char="•"/>
            </a:pPr>
            <a:r>
              <a:rPr lang="tr-TR" dirty="0"/>
              <a:t>Initial test with dt = 0.01 ns showed 2.783 MeV of energy gain inside B</a:t>
            </a:r>
          </a:p>
          <a:p>
            <a:pPr marL="285750" indent="-285750">
              <a:buFont typeface="Arial" panose="020B0604020202020204" pitchFamily="34" charset="0"/>
              <a:buChar char="•"/>
            </a:pPr>
            <a:r>
              <a:rPr lang="tr-TR" dirty="0"/>
              <a:t>Until this point, </a:t>
            </a:r>
            <a:r>
              <a:rPr lang="tr-TR" b="1" dirty="0"/>
              <a:t>Leapfrog</a:t>
            </a:r>
            <a:r>
              <a:rPr lang="tr-TR" dirty="0"/>
              <a:t> was used because of its simplicity.</a:t>
            </a:r>
          </a:p>
          <a:p>
            <a:pPr marL="285750" indent="-285750">
              <a:buFont typeface="Arial" panose="020B0604020202020204" pitchFamily="34" charset="0"/>
              <a:buChar char="•"/>
            </a:pPr>
            <a:r>
              <a:rPr lang="tr-TR" b="1" dirty="0"/>
              <a:t>RK4 </a:t>
            </a:r>
            <a:r>
              <a:rPr lang="tr-TR" dirty="0"/>
              <a:t>was also integrated to test if the problem was originating from Leapfrog</a:t>
            </a:r>
          </a:p>
        </p:txBody>
      </p:sp>
      <p:pic>
        <p:nvPicPr>
          <p:cNvPr id="8" name="Picture 7" descr="A graph of magnets bunch&#10;&#10;Description automatically generated">
            <a:extLst>
              <a:ext uri="{FF2B5EF4-FFF2-40B4-BE49-F238E27FC236}">
                <a16:creationId xmlns:a16="http://schemas.microsoft.com/office/drawing/2014/main" id="{58F6E851-CE37-196E-BC2D-C87074F39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76" y="1707773"/>
            <a:ext cx="6460701" cy="4823991"/>
          </a:xfrm>
          <a:prstGeom prst="rect">
            <a:avLst/>
          </a:prstGeom>
        </p:spPr>
      </p:pic>
      <p:sp>
        <p:nvSpPr>
          <p:cNvPr id="2" name="Slide Number Placeholder 1">
            <a:extLst>
              <a:ext uri="{FF2B5EF4-FFF2-40B4-BE49-F238E27FC236}">
                <a16:creationId xmlns:a16="http://schemas.microsoft.com/office/drawing/2014/main" id="{447CC791-97CD-558F-8A1A-5A7D1BEC8376}"/>
              </a:ext>
            </a:extLst>
          </p:cNvPr>
          <p:cNvSpPr>
            <a:spLocks noGrp="1"/>
          </p:cNvSpPr>
          <p:nvPr>
            <p:ph type="sldNum" sz="quarter" idx="12"/>
          </p:nvPr>
        </p:nvSpPr>
        <p:spPr/>
        <p:txBody>
          <a:bodyPr/>
          <a:lstStyle/>
          <a:p>
            <a:fld id="{B67BF8F8-67F3-499B-A441-62C75F4E249C}" type="slidenum">
              <a:rPr lang="tr-TR" smtClean="0"/>
              <a:t>31</a:t>
            </a:fld>
            <a:endParaRPr lang="tr-TR"/>
          </a:p>
        </p:txBody>
      </p:sp>
    </p:spTree>
    <p:extLst>
      <p:ext uri="{BB962C8B-B14F-4D97-AF65-F5344CB8AC3E}">
        <p14:creationId xmlns:p14="http://schemas.microsoft.com/office/powerpoint/2010/main" val="2574631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C43438-4E34-A55C-B3CF-06DB164B54D2}"/>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E65A484D-06FB-B3B3-DBF7-279BCFB143F0}"/>
              </a:ext>
            </a:extLst>
          </p:cNvPr>
          <p:cNvSpPr txBox="1"/>
          <p:nvPr/>
        </p:nvSpPr>
        <p:spPr>
          <a:xfrm>
            <a:off x="4049816" y="976103"/>
            <a:ext cx="4086729" cy="461665"/>
          </a:xfrm>
          <a:prstGeom prst="rect">
            <a:avLst/>
          </a:prstGeom>
          <a:noFill/>
        </p:spPr>
        <p:txBody>
          <a:bodyPr wrap="square">
            <a:spAutoFit/>
          </a:bodyPr>
          <a:lstStyle/>
          <a:p>
            <a:pPr defTabSz="480060">
              <a:spcAft>
                <a:spcPts val="600"/>
              </a:spcAft>
            </a:pPr>
            <a:r>
              <a:rPr lang="tr-TR" sz="2400" b="1" dirty="0"/>
              <a:t>Acceleration in Magnetic Field</a:t>
            </a:r>
            <a:endParaRPr lang="tr-TR" sz="2000" b="1" dirty="0"/>
          </a:p>
        </p:txBody>
      </p:sp>
      <p:pic>
        <p:nvPicPr>
          <p:cNvPr id="11" name="Picture 10">
            <a:extLst>
              <a:ext uri="{FF2B5EF4-FFF2-40B4-BE49-F238E27FC236}">
                <a16:creationId xmlns:a16="http://schemas.microsoft.com/office/drawing/2014/main" id="{46AFB90F-C653-1A47-6370-8130CF1A6C70}"/>
              </a:ext>
            </a:extLst>
          </p:cNvPr>
          <p:cNvPicPr>
            <a:picLocks noChangeAspect="1"/>
          </p:cNvPicPr>
          <p:nvPr/>
        </p:nvPicPr>
        <p:blipFill>
          <a:blip r:embed="rId2"/>
          <a:stretch>
            <a:fillRect/>
          </a:stretch>
        </p:blipFill>
        <p:spPr>
          <a:xfrm>
            <a:off x="623392" y="1772816"/>
            <a:ext cx="6018722" cy="4877371"/>
          </a:xfrm>
          <a:prstGeom prst="rect">
            <a:avLst/>
          </a:prstGeom>
        </p:spPr>
      </p:pic>
      <p:pic>
        <p:nvPicPr>
          <p:cNvPr id="13" name="Picture 12">
            <a:extLst>
              <a:ext uri="{FF2B5EF4-FFF2-40B4-BE49-F238E27FC236}">
                <a16:creationId xmlns:a16="http://schemas.microsoft.com/office/drawing/2014/main" id="{1F07966F-17FA-75CE-F1EC-946515B7E239}"/>
              </a:ext>
            </a:extLst>
          </p:cNvPr>
          <p:cNvPicPr>
            <a:picLocks noChangeAspect="1"/>
          </p:cNvPicPr>
          <p:nvPr/>
        </p:nvPicPr>
        <p:blipFill>
          <a:blip r:embed="rId3"/>
          <a:stretch>
            <a:fillRect/>
          </a:stretch>
        </p:blipFill>
        <p:spPr>
          <a:xfrm>
            <a:off x="6888088" y="2010756"/>
            <a:ext cx="3903336" cy="4639431"/>
          </a:xfrm>
          <a:prstGeom prst="rect">
            <a:avLst/>
          </a:prstGeom>
        </p:spPr>
      </p:pic>
      <p:sp>
        <p:nvSpPr>
          <p:cNvPr id="14" name="TextBox 13">
            <a:extLst>
              <a:ext uri="{FF2B5EF4-FFF2-40B4-BE49-F238E27FC236}">
                <a16:creationId xmlns:a16="http://schemas.microsoft.com/office/drawing/2014/main" id="{6FD2CF7C-2FB6-75A4-BF2D-973CD533937F}"/>
              </a:ext>
            </a:extLst>
          </p:cNvPr>
          <p:cNvSpPr txBox="1"/>
          <p:nvPr/>
        </p:nvSpPr>
        <p:spPr>
          <a:xfrm>
            <a:off x="3992476" y="1473936"/>
            <a:ext cx="4201407" cy="369332"/>
          </a:xfrm>
          <a:prstGeom prst="rect">
            <a:avLst/>
          </a:prstGeom>
          <a:noFill/>
        </p:spPr>
        <p:txBody>
          <a:bodyPr wrap="none" rtlCol="0">
            <a:spAutoFit/>
          </a:bodyPr>
          <a:lstStyle/>
          <a:p>
            <a:r>
              <a:rPr lang="tr-TR" dirty="0"/>
              <a:t>Implementation of </a:t>
            </a:r>
            <a:r>
              <a:rPr lang="tr-TR" b="1" dirty="0"/>
              <a:t>RK4</a:t>
            </a:r>
            <a:r>
              <a:rPr lang="tr-TR" dirty="0"/>
              <a:t> in </a:t>
            </a:r>
            <a:r>
              <a:rPr lang="tr-TR" b="1" dirty="0"/>
              <a:t>e-EM</a:t>
            </a:r>
            <a:r>
              <a:rPr lang="tr-TR" dirty="0"/>
              <a:t> interaction</a:t>
            </a:r>
          </a:p>
        </p:txBody>
      </p:sp>
      <p:sp>
        <p:nvSpPr>
          <p:cNvPr id="2" name="Slide Number Placeholder 1">
            <a:extLst>
              <a:ext uri="{FF2B5EF4-FFF2-40B4-BE49-F238E27FC236}">
                <a16:creationId xmlns:a16="http://schemas.microsoft.com/office/drawing/2014/main" id="{AA0151B4-A134-AB58-51C9-A51D83E12241}"/>
              </a:ext>
            </a:extLst>
          </p:cNvPr>
          <p:cNvSpPr>
            <a:spLocks noGrp="1"/>
          </p:cNvSpPr>
          <p:nvPr>
            <p:ph type="sldNum" sz="quarter" idx="12"/>
          </p:nvPr>
        </p:nvSpPr>
        <p:spPr/>
        <p:txBody>
          <a:bodyPr/>
          <a:lstStyle/>
          <a:p>
            <a:fld id="{B67BF8F8-67F3-499B-A441-62C75F4E249C}" type="slidenum">
              <a:rPr lang="tr-TR" smtClean="0"/>
              <a:t>32</a:t>
            </a:fld>
            <a:endParaRPr lang="tr-TR"/>
          </a:p>
        </p:txBody>
      </p:sp>
    </p:spTree>
    <p:extLst>
      <p:ext uri="{BB962C8B-B14F-4D97-AF65-F5344CB8AC3E}">
        <p14:creationId xmlns:p14="http://schemas.microsoft.com/office/powerpoint/2010/main" val="974037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01294E-F89C-683A-3D36-43B1B81F4B08}"/>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277A1BA8-E7E2-A9DB-2EA5-6B9D769C5EF0}"/>
              </a:ext>
            </a:extLst>
          </p:cNvPr>
          <p:cNvSpPr txBox="1"/>
          <p:nvPr/>
        </p:nvSpPr>
        <p:spPr>
          <a:xfrm>
            <a:off x="4049816" y="976103"/>
            <a:ext cx="4086729" cy="461665"/>
          </a:xfrm>
          <a:prstGeom prst="rect">
            <a:avLst/>
          </a:prstGeom>
          <a:noFill/>
        </p:spPr>
        <p:txBody>
          <a:bodyPr wrap="square">
            <a:spAutoFit/>
          </a:bodyPr>
          <a:lstStyle/>
          <a:p>
            <a:pPr defTabSz="480060">
              <a:spcAft>
                <a:spcPts val="600"/>
              </a:spcAft>
            </a:pPr>
            <a:r>
              <a:rPr lang="tr-TR" sz="2400" b="1" dirty="0"/>
              <a:t>Acceleration in Magnetic Field</a:t>
            </a:r>
            <a:endParaRPr lang="tr-TR" sz="2000" b="1" dirty="0"/>
          </a:p>
        </p:txBody>
      </p:sp>
      <p:sp>
        <p:nvSpPr>
          <p:cNvPr id="6" name="TextBox 5">
            <a:extLst>
              <a:ext uri="{FF2B5EF4-FFF2-40B4-BE49-F238E27FC236}">
                <a16:creationId xmlns:a16="http://schemas.microsoft.com/office/drawing/2014/main" id="{FF74999E-A2F9-460C-BE9B-FB2B8A864E44}"/>
              </a:ext>
            </a:extLst>
          </p:cNvPr>
          <p:cNvSpPr txBox="1"/>
          <p:nvPr/>
        </p:nvSpPr>
        <p:spPr>
          <a:xfrm>
            <a:off x="762240" y="1694104"/>
            <a:ext cx="5256583" cy="646331"/>
          </a:xfrm>
          <a:prstGeom prst="rect">
            <a:avLst/>
          </a:prstGeom>
          <a:noFill/>
        </p:spPr>
        <p:txBody>
          <a:bodyPr wrap="square" rtlCol="0">
            <a:spAutoFit/>
          </a:bodyPr>
          <a:lstStyle/>
          <a:p>
            <a:pPr marL="285750" indent="-285750">
              <a:buFont typeface="Arial" panose="020B0604020202020204" pitchFamily="34" charset="0"/>
              <a:buChar char="•"/>
            </a:pPr>
            <a:r>
              <a:rPr lang="tr-TR" dirty="0"/>
              <a:t>Both </a:t>
            </a:r>
            <a:r>
              <a:rPr lang="tr-TR" b="1" dirty="0"/>
              <a:t>Leapfrog</a:t>
            </a:r>
            <a:r>
              <a:rPr lang="tr-TR" dirty="0"/>
              <a:t> and </a:t>
            </a:r>
            <a:r>
              <a:rPr lang="tr-TR" b="1" dirty="0"/>
              <a:t>RK4 </a:t>
            </a:r>
            <a:r>
              <a:rPr lang="tr-TR" dirty="0"/>
              <a:t>was tested with variety of </a:t>
            </a:r>
            <a:r>
              <a:rPr lang="tr-TR" b="1" i="1" dirty="0"/>
              <a:t>dt </a:t>
            </a:r>
            <a:r>
              <a:rPr lang="tr-TR" dirty="0"/>
              <a:t>values.</a:t>
            </a:r>
          </a:p>
        </p:txBody>
      </p:sp>
      <p:pic>
        <p:nvPicPr>
          <p:cNvPr id="10" name="Picture 9" descr="A graph of a graph with a number of arrows&#10;&#10;Description automatically generated with medium confidence">
            <a:extLst>
              <a:ext uri="{FF2B5EF4-FFF2-40B4-BE49-F238E27FC236}">
                <a16:creationId xmlns:a16="http://schemas.microsoft.com/office/drawing/2014/main" id="{32D4AEE5-C824-F0F7-8802-E362DD979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053" y="2492896"/>
            <a:ext cx="5496323" cy="3732460"/>
          </a:xfrm>
          <a:prstGeom prst="rect">
            <a:avLst/>
          </a:prstGeom>
        </p:spPr>
      </p:pic>
      <p:pic>
        <p:nvPicPr>
          <p:cNvPr id="12" name="Picture 11" descr="A graph of a leap frog&#10;&#10;Description automatically generated">
            <a:extLst>
              <a:ext uri="{FF2B5EF4-FFF2-40B4-BE49-F238E27FC236}">
                <a16:creationId xmlns:a16="http://schemas.microsoft.com/office/drawing/2014/main" id="{0801F2F5-A0E3-8D82-56B2-823122A50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623" y="2492896"/>
            <a:ext cx="5496324" cy="3732460"/>
          </a:xfrm>
          <a:prstGeom prst="rect">
            <a:avLst/>
          </a:prstGeom>
        </p:spPr>
      </p:pic>
      <p:sp>
        <p:nvSpPr>
          <p:cNvPr id="14" name="TextBox 13">
            <a:extLst>
              <a:ext uri="{FF2B5EF4-FFF2-40B4-BE49-F238E27FC236}">
                <a16:creationId xmlns:a16="http://schemas.microsoft.com/office/drawing/2014/main" id="{AC42E6AA-9789-066F-AF22-7DFDFAF16903}"/>
              </a:ext>
            </a:extLst>
          </p:cNvPr>
          <p:cNvSpPr txBox="1"/>
          <p:nvPr/>
        </p:nvSpPr>
        <p:spPr>
          <a:xfrm>
            <a:off x="6173179" y="1691850"/>
            <a:ext cx="5256583" cy="646331"/>
          </a:xfrm>
          <a:prstGeom prst="rect">
            <a:avLst/>
          </a:prstGeom>
          <a:noFill/>
        </p:spPr>
        <p:txBody>
          <a:bodyPr wrap="square">
            <a:spAutoFit/>
          </a:bodyPr>
          <a:lstStyle/>
          <a:p>
            <a:pPr marL="285750" indent="-285750">
              <a:buFont typeface="Arial" panose="020B0604020202020204" pitchFamily="34" charset="0"/>
              <a:buChar char="•"/>
            </a:pPr>
            <a:r>
              <a:rPr lang="tr-TR" dirty="0"/>
              <a:t>Each setup was run 10 times to reduce the effect of OS scheduler related randomness</a:t>
            </a:r>
          </a:p>
        </p:txBody>
      </p:sp>
      <p:sp>
        <p:nvSpPr>
          <p:cNvPr id="15" name="TextBox 14">
            <a:extLst>
              <a:ext uri="{FF2B5EF4-FFF2-40B4-BE49-F238E27FC236}">
                <a16:creationId xmlns:a16="http://schemas.microsoft.com/office/drawing/2014/main" id="{77799926-B0A5-9456-1F9B-3DAA72980FB4}"/>
              </a:ext>
            </a:extLst>
          </p:cNvPr>
          <p:cNvSpPr txBox="1"/>
          <p:nvPr/>
        </p:nvSpPr>
        <p:spPr>
          <a:xfrm>
            <a:off x="4191745" y="6340678"/>
            <a:ext cx="3802869" cy="369332"/>
          </a:xfrm>
          <a:prstGeom prst="rect">
            <a:avLst/>
          </a:prstGeom>
          <a:noFill/>
        </p:spPr>
        <p:txBody>
          <a:bodyPr wrap="square">
            <a:spAutoFit/>
          </a:bodyPr>
          <a:lstStyle/>
          <a:p>
            <a:pPr marL="285750" indent="-285750">
              <a:buFont typeface="Arial" panose="020B0604020202020204" pitchFamily="34" charset="0"/>
              <a:buChar char="•"/>
            </a:pPr>
            <a:r>
              <a:rPr lang="tr-TR" dirty="0"/>
              <a:t>Tests were done on Apple M1 CPU</a:t>
            </a:r>
          </a:p>
        </p:txBody>
      </p:sp>
      <p:sp>
        <p:nvSpPr>
          <p:cNvPr id="2" name="Slide Number Placeholder 1">
            <a:extLst>
              <a:ext uri="{FF2B5EF4-FFF2-40B4-BE49-F238E27FC236}">
                <a16:creationId xmlns:a16="http://schemas.microsoft.com/office/drawing/2014/main" id="{BAD5F404-0E7D-3BA1-BFE5-492FE65A8CE0}"/>
              </a:ext>
            </a:extLst>
          </p:cNvPr>
          <p:cNvSpPr>
            <a:spLocks noGrp="1"/>
          </p:cNvSpPr>
          <p:nvPr>
            <p:ph type="sldNum" sz="quarter" idx="12"/>
          </p:nvPr>
        </p:nvSpPr>
        <p:spPr/>
        <p:txBody>
          <a:bodyPr/>
          <a:lstStyle/>
          <a:p>
            <a:fld id="{B67BF8F8-67F3-499B-A441-62C75F4E249C}" type="slidenum">
              <a:rPr lang="tr-TR" smtClean="0"/>
              <a:t>33</a:t>
            </a:fld>
            <a:endParaRPr lang="tr-TR"/>
          </a:p>
        </p:txBody>
      </p:sp>
    </p:spTree>
    <p:extLst>
      <p:ext uri="{BB962C8B-B14F-4D97-AF65-F5344CB8AC3E}">
        <p14:creationId xmlns:p14="http://schemas.microsoft.com/office/powerpoint/2010/main" val="3261078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B288A0-4A1D-6F68-4EDA-41DCA9F770E6}"/>
              </a:ext>
            </a:extLst>
          </p:cNvPr>
          <p:cNvPicPr>
            <a:picLocks noChangeAspect="1"/>
          </p:cNvPicPr>
          <p:nvPr/>
        </p:nvPicPr>
        <p:blipFill>
          <a:blip r:embed="rId2"/>
          <a:stretch>
            <a:fillRect/>
          </a:stretch>
        </p:blipFill>
        <p:spPr>
          <a:xfrm>
            <a:off x="714915" y="636295"/>
            <a:ext cx="2669751" cy="5280531"/>
          </a:xfrm>
          <a:prstGeom prst="rect">
            <a:avLst/>
          </a:prstGeom>
        </p:spPr>
      </p:pic>
      <p:pic>
        <p:nvPicPr>
          <p:cNvPr id="7" name="Picture 6">
            <a:extLst>
              <a:ext uri="{FF2B5EF4-FFF2-40B4-BE49-F238E27FC236}">
                <a16:creationId xmlns:a16="http://schemas.microsoft.com/office/drawing/2014/main" id="{0D0ED5BA-4802-1CF3-5833-EA2E0A2BACBD}"/>
              </a:ext>
            </a:extLst>
          </p:cNvPr>
          <p:cNvPicPr>
            <a:picLocks noChangeAspect="1"/>
          </p:cNvPicPr>
          <p:nvPr/>
        </p:nvPicPr>
        <p:blipFill>
          <a:blip r:embed="rId3"/>
          <a:stretch>
            <a:fillRect/>
          </a:stretch>
        </p:blipFill>
        <p:spPr>
          <a:xfrm>
            <a:off x="8616280" y="636295"/>
            <a:ext cx="2690071" cy="5252044"/>
          </a:xfrm>
          <a:prstGeom prst="rect">
            <a:avLst/>
          </a:prstGeom>
        </p:spPr>
      </p:pic>
      <p:sp>
        <p:nvSpPr>
          <p:cNvPr id="8" name="TextBox 7">
            <a:extLst>
              <a:ext uri="{FF2B5EF4-FFF2-40B4-BE49-F238E27FC236}">
                <a16:creationId xmlns:a16="http://schemas.microsoft.com/office/drawing/2014/main" id="{DCA771F9-6E78-F7CF-598D-40931EFF404F}"/>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9" name="TextBox 8">
            <a:extLst>
              <a:ext uri="{FF2B5EF4-FFF2-40B4-BE49-F238E27FC236}">
                <a16:creationId xmlns:a16="http://schemas.microsoft.com/office/drawing/2014/main" id="{063F9F34-C00C-62B8-C26D-96200420FA22}"/>
              </a:ext>
            </a:extLst>
          </p:cNvPr>
          <p:cNvSpPr txBox="1"/>
          <p:nvPr/>
        </p:nvSpPr>
        <p:spPr>
          <a:xfrm>
            <a:off x="4049816" y="976103"/>
            <a:ext cx="4086729" cy="461665"/>
          </a:xfrm>
          <a:prstGeom prst="rect">
            <a:avLst/>
          </a:prstGeom>
          <a:noFill/>
        </p:spPr>
        <p:txBody>
          <a:bodyPr wrap="square">
            <a:spAutoFit/>
          </a:bodyPr>
          <a:lstStyle/>
          <a:p>
            <a:pPr defTabSz="480060">
              <a:spcAft>
                <a:spcPts val="600"/>
              </a:spcAft>
            </a:pPr>
            <a:r>
              <a:rPr lang="tr-TR" sz="2400" b="1" dirty="0"/>
              <a:t>Acceleration in Magnetic Field</a:t>
            </a:r>
            <a:endParaRPr lang="tr-TR" sz="2000" b="1" dirty="0"/>
          </a:p>
        </p:txBody>
      </p:sp>
      <p:sp>
        <p:nvSpPr>
          <p:cNvPr id="10" name="TextBox 9">
            <a:extLst>
              <a:ext uri="{FF2B5EF4-FFF2-40B4-BE49-F238E27FC236}">
                <a16:creationId xmlns:a16="http://schemas.microsoft.com/office/drawing/2014/main" id="{C08F399A-9492-B8E9-9425-286A62503120}"/>
              </a:ext>
            </a:extLst>
          </p:cNvPr>
          <p:cNvSpPr txBox="1"/>
          <p:nvPr/>
        </p:nvSpPr>
        <p:spPr>
          <a:xfrm>
            <a:off x="3676108" y="1844824"/>
            <a:ext cx="4834144" cy="369332"/>
          </a:xfrm>
          <a:prstGeom prst="rect">
            <a:avLst/>
          </a:prstGeom>
          <a:noFill/>
        </p:spPr>
        <p:txBody>
          <a:bodyPr wrap="none" rtlCol="0">
            <a:spAutoFit/>
          </a:bodyPr>
          <a:lstStyle/>
          <a:p>
            <a:r>
              <a:rPr lang="tr-TR" dirty="0"/>
              <a:t>A performance measurement  </a:t>
            </a:r>
            <a:r>
              <a:rPr lang="tr-TR" b="1" i="1" dirty="0"/>
              <a:t>F </a:t>
            </a:r>
            <a:r>
              <a:rPr lang="tr-TR" dirty="0"/>
              <a:t>has been defined</a:t>
            </a:r>
          </a:p>
        </p:txBody>
      </p:sp>
      <p:pic>
        <p:nvPicPr>
          <p:cNvPr id="12" name="Picture 11">
            <a:extLst>
              <a:ext uri="{FF2B5EF4-FFF2-40B4-BE49-F238E27FC236}">
                <a16:creationId xmlns:a16="http://schemas.microsoft.com/office/drawing/2014/main" id="{5E275081-B279-A53A-DC6C-9615D17CAFEE}"/>
              </a:ext>
            </a:extLst>
          </p:cNvPr>
          <p:cNvPicPr>
            <a:picLocks noChangeAspect="1"/>
          </p:cNvPicPr>
          <p:nvPr/>
        </p:nvPicPr>
        <p:blipFill>
          <a:blip r:embed="rId4"/>
          <a:stretch>
            <a:fillRect/>
          </a:stretch>
        </p:blipFill>
        <p:spPr>
          <a:xfrm>
            <a:off x="5444816" y="2502188"/>
            <a:ext cx="1302368" cy="720080"/>
          </a:xfrm>
          <a:prstGeom prst="rect">
            <a:avLst/>
          </a:prstGeom>
        </p:spPr>
      </p:pic>
      <p:sp>
        <p:nvSpPr>
          <p:cNvPr id="13" name="TextBox 12">
            <a:extLst>
              <a:ext uri="{FF2B5EF4-FFF2-40B4-BE49-F238E27FC236}">
                <a16:creationId xmlns:a16="http://schemas.microsoft.com/office/drawing/2014/main" id="{C9885569-7689-A8D3-1A8E-91DAE99C8853}"/>
              </a:ext>
            </a:extLst>
          </p:cNvPr>
          <p:cNvSpPr txBox="1"/>
          <p:nvPr/>
        </p:nvSpPr>
        <p:spPr>
          <a:xfrm>
            <a:off x="3666173" y="3536819"/>
            <a:ext cx="4957832" cy="923330"/>
          </a:xfrm>
          <a:prstGeom prst="rect">
            <a:avLst/>
          </a:prstGeom>
          <a:noFill/>
        </p:spPr>
        <p:txBody>
          <a:bodyPr wrap="none" rtlCol="0">
            <a:spAutoFit/>
          </a:bodyPr>
          <a:lstStyle/>
          <a:p>
            <a:r>
              <a:rPr lang="tr-TR" dirty="0"/>
              <a:t>Two </a:t>
            </a:r>
            <a:r>
              <a:rPr lang="tr-TR" b="1" i="1" dirty="0"/>
              <a:t>F </a:t>
            </a:r>
            <a:r>
              <a:rPr lang="tr-TR" dirty="0"/>
              <a:t>values has been calculated for each method:</a:t>
            </a:r>
          </a:p>
          <a:p>
            <a:pPr marL="285750" indent="-285750">
              <a:buFont typeface="Arial" panose="020B0604020202020204" pitchFamily="34" charset="0"/>
              <a:buChar char="•"/>
            </a:pPr>
            <a:r>
              <a:rPr lang="tr-TR" b="1" i="1" dirty="0"/>
              <a:t>F</a:t>
            </a:r>
            <a:r>
              <a:rPr lang="tr-TR" dirty="0"/>
              <a:t>(</a:t>
            </a:r>
            <a:r>
              <a:rPr lang="tr-TR" b="1" dirty="0"/>
              <a:t>dt </a:t>
            </a:r>
            <a:r>
              <a:rPr lang="tr-TR" dirty="0"/>
              <a:t>= 1*E-05 ns)</a:t>
            </a:r>
          </a:p>
          <a:p>
            <a:pPr marL="285750" indent="-285750">
              <a:buFont typeface="Arial" panose="020B0604020202020204" pitchFamily="34" charset="0"/>
              <a:buChar char="•"/>
            </a:pPr>
            <a:r>
              <a:rPr lang="tr-TR" b="1" i="1" dirty="0"/>
              <a:t>F</a:t>
            </a:r>
            <a:r>
              <a:rPr lang="tr-TR" dirty="0"/>
              <a:t>(</a:t>
            </a:r>
            <a:r>
              <a:rPr lang="el-GR" b="1" dirty="0"/>
              <a:t>Δ</a:t>
            </a:r>
            <a:r>
              <a:rPr lang="tr-TR" b="1" dirty="0"/>
              <a:t>E</a:t>
            </a:r>
            <a:r>
              <a:rPr lang="tr-TR" sz="1400" b="1" dirty="0"/>
              <a:t>LF </a:t>
            </a:r>
            <a:r>
              <a:rPr lang="tr-TR" b="1" dirty="0"/>
              <a:t>= E</a:t>
            </a:r>
            <a:r>
              <a:rPr lang="tr-TR" sz="1400" b="1" dirty="0"/>
              <a:t>RK)</a:t>
            </a:r>
            <a:endParaRPr lang="tr-TR" dirty="0"/>
          </a:p>
        </p:txBody>
      </p:sp>
      <p:sp>
        <p:nvSpPr>
          <p:cNvPr id="15" name="TextBox 14">
            <a:extLst>
              <a:ext uri="{FF2B5EF4-FFF2-40B4-BE49-F238E27FC236}">
                <a16:creationId xmlns:a16="http://schemas.microsoft.com/office/drawing/2014/main" id="{F1DC4974-212C-A1AF-6FBE-3E445CF08342}"/>
              </a:ext>
            </a:extLst>
          </p:cNvPr>
          <p:cNvSpPr txBox="1"/>
          <p:nvPr/>
        </p:nvSpPr>
        <p:spPr>
          <a:xfrm>
            <a:off x="5149625" y="4590034"/>
            <a:ext cx="1771160" cy="338554"/>
          </a:xfrm>
          <a:prstGeom prst="rect">
            <a:avLst/>
          </a:prstGeom>
          <a:noFill/>
        </p:spPr>
        <p:txBody>
          <a:bodyPr wrap="square">
            <a:spAutoFit/>
          </a:bodyPr>
          <a:lstStyle/>
          <a:p>
            <a:r>
              <a:rPr lang="tr-TR" sz="1600" dirty="0"/>
              <a:t>After combining, </a:t>
            </a:r>
          </a:p>
        </p:txBody>
      </p:sp>
      <p:pic>
        <p:nvPicPr>
          <p:cNvPr id="17" name="Picture 16">
            <a:extLst>
              <a:ext uri="{FF2B5EF4-FFF2-40B4-BE49-F238E27FC236}">
                <a16:creationId xmlns:a16="http://schemas.microsoft.com/office/drawing/2014/main" id="{95BA45BC-6C17-8D25-A38B-E6B142C2CE94}"/>
              </a:ext>
            </a:extLst>
          </p:cNvPr>
          <p:cNvPicPr>
            <a:picLocks noChangeAspect="1"/>
          </p:cNvPicPr>
          <p:nvPr/>
        </p:nvPicPr>
        <p:blipFill>
          <a:blip r:embed="rId5"/>
          <a:stretch>
            <a:fillRect/>
          </a:stretch>
        </p:blipFill>
        <p:spPr>
          <a:xfrm>
            <a:off x="4689485" y="4991888"/>
            <a:ext cx="2813029" cy="456624"/>
          </a:xfrm>
          <a:prstGeom prst="rect">
            <a:avLst/>
          </a:prstGeom>
        </p:spPr>
      </p:pic>
      <p:sp>
        <p:nvSpPr>
          <p:cNvPr id="19" name="TextBox 18">
            <a:extLst>
              <a:ext uri="{FF2B5EF4-FFF2-40B4-BE49-F238E27FC236}">
                <a16:creationId xmlns:a16="http://schemas.microsoft.com/office/drawing/2014/main" id="{CBFA62C9-EA2D-C636-AE20-2C0602798381}"/>
              </a:ext>
            </a:extLst>
          </p:cNvPr>
          <p:cNvSpPr txBox="1"/>
          <p:nvPr/>
        </p:nvSpPr>
        <p:spPr>
          <a:xfrm>
            <a:off x="3437680" y="5519278"/>
            <a:ext cx="5195049" cy="923330"/>
          </a:xfrm>
          <a:prstGeom prst="rect">
            <a:avLst/>
          </a:prstGeom>
          <a:noFill/>
        </p:spPr>
        <p:txBody>
          <a:bodyPr wrap="square">
            <a:spAutoFit/>
          </a:bodyPr>
          <a:lstStyle/>
          <a:p>
            <a:r>
              <a:rPr lang="en-US" dirty="0"/>
              <a:t>Leap-frog was found to be the better choice as it provided with 1.36 ± 0.05 times</a:t>
            </a:r>
            <a:r>
              <a:rPr lang="tr-TR" dirty="0"/>
              <a:t> </a:t>
            </a:r>
            <a:r>
              <a:rPr lang="en-US" dirty="0"/>
              <a:t>accuracy</a:t>
            </a:r>
            <a:r>
              <a:rPr lang="tr-TR" dirty="0"/>
              <a:t> efficiency</a:t>
            </a:r>
            <a:r>
              <a:rPr lang="en-US" dirty="0"/>
              <a:t> in e-B interactions at a given time with respect to RK4</a:t>
            </a:r>
            <a:endParaRPr lang="tr-TR" dirty="0"/>
          </a:p>
        </p:txBody>
      </p:sp>
      <p:sp>
        <p:nvSpPr>
          <p:cNvPr id="20" name="TextBox 19">
            <a:extLst>
              <a:ext uri="{FF2B5EF4-FFF2-40B4-BE49-F238E27FC236}">
                <a16:creationId xmlns:a16="http://schemas.microsoft.com/office/drawing/2014/main" id="{E8FAAF58-36A9-01C4-D066-0F060A864E0D}"/>
              </a:ext>
            </a:extLst>
          </p:cNvPr>
          <p:cNvSpPr txBox="1"/>
          <p:nvPr/>
        </p:nvSpPr>
        <p:spPr>
          <a:xfrm>
            <a:off x="1312729" y="5952113"/>
            <a:ext cx="1474121" cy="369332"/>
          </a:xfrm>
          <a:prstGeom prst="rect">
            <a:avLst/>
          </a:prstGeom>
          <a:noFill/>
        </p:spPr>
        <p:txBody>
          <a:bodyPr wrap="none" rtlCol="0">
            <a:spAutoFit/>
          </a:bodyPr>
          <a:lstStyle/>
          <a:p>
            <a:r>
              <a:rPr lang="tr-TR" dirty="0"/>
              <a:t>Leapfrog data</a:t>
            </a:r>
          </a:p>
        </p:txBody>
      </p:sp>
      <p:sp>
        <p:nvSpPr>
          <p:cNvPr id="21" name="TextBox 20">
            <a:extLst>
              <a:ext uri="{FF2B5EF4-FFF2-40B4-BE49-F238E27FC236}">
                <a16:creationId xmlns:a16="http://schemas.microsoft.com/office/drawing/2014/main" id="{3C2BC601-97E1-865A-3BAC-F5B0F0280CB0}"/>
              </a:ext>
            </a:extLst>
          </p:cNvPr>
          <p:cNvSpPr txBox="1"/>
          <p:nvPr/>
        </p:nvSpPr>
        <p:spPr>
          <a:xfrm>
            <a:off x="9453868" y="5952113"/>
            <a:ext cx="1014893" cy="369332"/>
          </a:xfrm>
          <a:prstGeom prst="rect">
            <a:avLst/>
          </a:prstGeom>
          <a:noFill/>
        </p:spPr>
        <p:txBody>
          <a:bodyPr wrap="none" rtlCol="0">
            <a:spAutoFit/>
          </a:bodyPr>
          <a:lstStyle/>
          <a:p>
            <a:r>
              <a:rPr lang="tr-TR" dirty="0"/>
              <a:t>RK4 data</a:t>
            </a:r>
          </a:p>
        </p:txBody>
      </p:sp>
      <p:sp>
        <p:nvSpPr>
          <p:cNvPr id="2" name="Slide Number Placeholder 1">
            <a:extLst>
              <a:ext uri="{FF2B5EF4-FFF2-40B4-BE49-F238E27FC236}">
                <a16:creationId xmlns:a16="http://schemas.microsoft.com/office/drawing/2014/main" id="{237D4170-B851-FBDE-51A0-0C333C552706}"/>
              </a:ext>
            </a:extLst>
          </p:cNvPr>
          <p:cNvSpPr>
            <a:spLocks noGrp="1"/>
          </p:cNvSpPr>
          <p:nvPr>
            <p:ph type="sldNum" sz="quarter" idx="12"/>
          </p:nvPr>
        </p:nvSpPr>
        <p:spPr/>
        <p:txBody>
          <a:bodyPr/>
          <a:lstStyle/>
          <a:p>
            <a:fld id="{B67BF8F8-67F3-499B-A441-62C75F4E249C}" type="slidenum">
              <a:rPr lang="tr-TR" smtClean="0"/>
              <a:t>34</a:t>
            </a:fld>
            <a:endParaRPr lang="tr-TR"/>
          </a:p>
        </p:txBody>
      </p:sp>
    </p:spTree>
    <p:extLst>
      <p:ext uri="{BB962C8B-B14F-4D97-AF65-F5344CB8AC3E}">
        <p14:creationId xmlns:p14="http://schemas.microsoft.com/office/powerpoint/2010/main" val="2570468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64ADA6-7876-4A90-8075-516A75F954D3}"/>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10A038BE-8D3F-FF2E-1D4A-E2310009E886}"/>
              </a:ext>
            </a:extLst>
          </p:cNvPr>
          <p:cNvSpPr txBox="1"/>
          <p:nvPr/>
        </p:nvSpPr>
        <p:spPr>
          <a:xfrm>
            <a:off x="4208812" y="980728"/>
            <a:ext cx="3774376" cy="461665"/>
          </a:xfrm>
          <a:prstGeom prst="rect">
            <a:avLst/>
          </a:prstGeom>
          <a:noFill/>
        </p:spPr>
        <p:txBody>
          <a:bodyPr wrap="square">
            <a:spAutoFit/>
          </a:bodyPr>
          <a:lstStyle/>
          <a:p>
            <a:pPr defTabSz="480060">
              <a:spcAft>
                <a:spcPts val="600"/>
              </a:spcAft>
            </a:pPr>
            <a:r>
              <a:rPr lang="tr-TR" sz="2400" b="1" dirty="0"/>
              <a:t>Acceleration in Electric Field</a:t>
            </a:r>
            <a:endParaRPr lang="tr-TR" sz="2000" b="1" dirty="0"/>
          </a:p>
        </p:txBody>
      </p:sp>
      <p:sp>
        <p:nvSpPr>
          <p:cNvPr id="6" name="TextBox 5">
            <a:extLst>
              <a:ext uri="{FF2B5EF4-FFF2-40B4-BE49-F238E27FC236}">
                <a16:creationId xmlns:a16="http://schemas.microsoft.com/office/drawing/2014/main" id="{B17E7C30-A6EA-D2EB-4800-2381E5FB40CE}"/>
              </a:ext>
            </a:extLst>
          </p:cNvPr>
          <p:cNvSpPr txBox="1"/>
          <p:nvPr/>
        </p:nvSpPr>
        <p:spPr>
          <a:xfrm>
            <a:off x="3774612" y="2383021"/>
            <a:ext cx="4643012" cy="1477328"/>
          </a:xfrm>
          <a:prstGeom prst="rect">
            <a:avLst/>
          </a:prstGeom>
          <a:noFill/>
        </p:spPr>
        <p:txBody>
          <a:bodyPr wrap="square" rtlCol="0">
            <a:spAutoFit/>
          </a:bodyPr>
          <a:lstStyle/>
          <a:p>
            <a:pPr marL="285750" indent="-285750">
              <a:buFont typeface="Arial" panose="020B0604020202020204" pitchFamily="34" charset="0"/>
              <a:buChar char="•"/>
            </a:pPr>
            <a:r>
              <a:rPr lang="tr-TR" dirty="0"/>
              <a:t>After e-B interactions, it was decided to test e-E interaction as well. </a:t>
            </a:r>
          </a:p>
          <a:p>
            <a:pPr marL="285750" indent="-285750">
              <a:buFont typeface="Arial" panose="020B0604020202020204" pitchFamily="34" charset="0"/>
              <a:buChar char="•"/>
            </a:pPr>
            <a:r>
              <a:rPr lang="tr-TR" dirty="0"/>
              <a:t>Two test setups were implemented</a:t>
            </a:r>
          </a:p>
          <a:p>
            <a:pPr marL="742950" lvl="1" indent="-285750">
              <a:buFont typeface="Wingdings" panose="05000000000000000000" pitchFamily="2" charset="2"/>
              <a:buChar char="v"/>
            </a:pPr>
            <a:r>
              <a:rPr lang="tr-TR" dirty="0"/>
              <a:t>100 electrons at 1 MeV were injected at (−0.753, 0, 0) m in both setup</a:t>
            </a:r>
          </a:p>
        </p:txBody>
      </p:sp>
      <p:pic>
        <p:nvPicPr>
          <p:cNvPr id="8" name="Picture 7">
            <a:extLst>
              <a:ext uri="{FF2B5EF4-FFF2-40B4-BE49-F238E27FC236}">
                <a16:creationId xmlns:a16="http://schemas.microsoft.com/office/drawing/2014/main" id="{598227AA-9495-8348-2635-481AF9B1C3D5}"/>
              </a:ext>
            </a:extLst>
          </p:cNvPr>
          <p:cNvPicPr>
            <a:picLocks noChangeAspect="1"/>
          </p:cNvPicPr>
          <p:nvPr/>
        </p:nvPicPr>
        <p:blipFill>
          <a:blip r:embed="rId2"/>
          <a:stretch>
            <a:fillRect/>
          </a:stretch>
        </p:blipFill>
        <p:spPr>
          <a:xfrm>
            <a:off x="0" y="712725"/>
            <a:ext cx="3774376" cy="3762488"/>
          </a:xfrm>
          <a:prstGeom prst="rect">
            <a:avLst/>
          </a:prstGeom>
        </p:spPr>
      </p:pic>
      <p:pic>
        <p:nvPicPr>
          <p:cNvPr id="10" name="Picture 9">
            <a:extLst>
              <a:ext uri="{FF2B5EF4-FFF2-40B4-BE49-F238E27FC236}">
                <a16:creationId xmlns:a16="http://schemas.microsoft.com/office/drawing/2014/main" id="{09777486-E9C2-C29B-5A1E-F84560614B18}"/>
              </a:ext>
            </a:extLst>
          </p:cNvPr>
          <p:cNvPicPr>
            <a:picLocks noChangeAspect="1"/>
          </p:cNvPicPr>
          <p:nvPr/>
        </p:nvPicPr>
        <p:blipFill>
          <a:blip r:embed="rId3"/>
          <a:stretch>
            <a:fillRect/>
          </a:stretch>
        </p:blipFill>
        <p:spPr>
          <a:xfrm>
            <a:off x="8417624" y="673652"/>
            <a:ext cx="3774376" cy="3728065"/>
          </a:xfrm>
          <a:prstGeom prst="rect">
            <a:avLst/>
          </a:prstGeom>
        </p:spPr>
      </p:pic>
      <p:sp>
        <p:nvSpPr>
          <p:cNvPr id="12" name="TextBox 11">
            <a:extLst>
              <a:ext uri="{FF2B5EF4-FFF2-40B4-BE49-F238E27FC236}">
                <a16:creationId xmlns:a16="http://schemas.microsoft.com/office/drawing/2014/main" id="{9247BC2A-82D0-EE49-0C71-4CE29414B2E5}"/>
              </a:ext>
            </a:extLst>
          </p:cNvPr>
          <p:cNvSpPr txBox="1"/>
          <p:nvPr/>
        </p:nvSpPr>
        <p:spPr>
          <a:xfrm>
            <a:off x="-312712" y="4516006"/>
            <a:ext cx="5345034" cy="1200329"/>
          </a:xfrm>
          <a:prstGeom prst="rect">
            <a:avLst/>
          </a:prstGeom>
          <a:noFill/>
        </p:spPr>
        <p:txBody>
          <a:bodyPr wrap="square">
            <a:spAutoFit/>
          </a:bodyPr>
          <a:lstStyle/>
          <a:p>
            <a:pPr lvl="1"/>
            <a:r>
              <a:rPr lang="tr-TR" dirty="0"/>
              <a:t>Setup 1 : </a:t>
            </a:r>
          </a:p>
          <a:p>
            <a:pPr marL="1200150" lvl="2" indent="-285750">
              <a:buFont typeface="Wingdings" panose="05000000000000000000" pitchFamily="2" charset="2"/>
              <a:buChar char="Ø"/>
            </a:pPr>
            <a:r>
              <a:rPr lang="es-ES" dirty="0"/>
              <a:t>E = (−2.65616, 0, 0) MV/m</a:t>
            </a:r>
            <a:r>
              <a:rPr lang="tr-TR" dirty="0"/>
              <a:t> at </a:t>
            </a:r>
            <a:br>
              <a:rPr lang="tr-TR" dirty="0"/>
            </a:br>
            <a:r>
              <a:rPr lang="tr-TR" dirty="0"/>
              <a:t>−0.753 &lt; x &lt; 0.753 and −0.753 &lt; y &lt; 0.753</a:t>
            </a:r>
          </a:p>
          <a:p>
            <a:pPr marL="1200150" lvl="2" indent="-285750">
              <a:buFont typeface="Wingdings" panose="05000000000000000000" pitchFamily="2" charset="2"/>
              <a:buChar char="Ø"/>
            </a:pPr>
            <a:r>
              <a:rPr lang="es-ES" dirty="0"/>
              <a:t>E</a:t>
            </a:r>
            <a:r>
              <a:rPr lang="tr-TR" dirty="0"/>
              <a:t> = 0 elsewhere</a:t>
            </a:r>
          </a:p>
        </p:txBody>
      </p:sp>
      <p:sp>
        <p:nvSpPr>
          <p:cNvPr id="14" name="TextBox 13">
            <a:extLst>
              <a:ext uri="{FF2B5EF4-FFF2-40B4-BE49-F238E27FC236}">
                <a16:creationId xmlns:a16="http://schemas.microsoft.com/office/drawing/2014/main" id="{CBC20D2B-C367-6040-960C-E2517EEA4DF9}"/>
              </a:ext>
            </a:extLst>
          </p:cNvPr>
          <p:cNvSpPr txBox="1"/>
          <p:nvPr/>
        </p:nvSpPr>
        <p:spPr>
          <a:xfrm>
            <a:off x="6935416" y="4474979"/>
            <a:ext cx="5256584" cy="1200329"/>
          </a:xfrm>
          <a:prstGeom prst="rect">
            <a:avLst/>
          </a:prstGeom>
          <a:noFill/>
        </p:spPr>
        <p:txBody>
          <a:bodyPr wrap="square">
            <a:spAutoFit/>
          </a:bodyPr>
          <a:lstStyle/>
          <a:p>
            <a:pPr lvl="1"/>
            <a:r>
              <a:rPr lang="tr-TR" dirty="0"/>
              <a:t>Setup 2 : </a:t>
            </a:r>
          </a:p>
          <a:p>
            <a:pPr marL="1200150" lvl="2" indent="-285750">
              <a:buFont typeface="Wingdings" panose="05000000000000000000" pitchFamily="2" charset="2"/>
              <a:buChar char="Ø"/>
            </a:pPr>
            <a:r>
              <a:rPr lang="es-ES" dirty="0"/>
              <a:t>E = </a:t>
            </a:r>
            <a:r>
              <a:rPr lang="tr-TR" dirty="0"/>
              <a:t>(0, −5.31232, 0) </a:t>
            </a:r>
            <a:r>
              <a:rPr lang="es-ES" dirty="0"/>
              <a:t>MV/m</a:t>
            </a:r>
            <a:r>
              <a:rPr lang="tr-TR" dirty="0"/>
              <a:t> at </a:t>
            </a:r>
            <a:br>
              <a:rPr lang="tr-TR" dirty="0"/>
            </a:br>
            <a:r>
              <a:rPr lang="tr-TR" dirty="0"/>
              <a:t>−0.753 &lt; x &lt; 0.753 and −0.753 &lt; y &lt; 0.753</a:t>
            </a:r>
          </a:p>
          <a:p>
            <a:pPr marL="1200150" lvl="2" indent="-285750">
              <a:buFont typeface="Wingdings" panose="05000000000000000000" pitchFamily="2" charset="2"/>
              <a:buChar char="Ø"/>
            </a:pPr>
            <a:r>
              <a:rPr lang="es-ES" dirty="0"/>
              <a:t>E</a:t>
            </a:r>
            <a:r>
              <a:rPr lang="tr-TR" dirty="0"/>
              <a:t> = 0 elsewhere</a:t>
            </a:r>
          </a:p>
        </p:txBody>
      </p:sp>
      <p:sp>
        <p:nvSpPr>
          <p:cNvPr id="2" name="Slide Number Placeholder 1">
            <a:extLst>
              <a:ext uri="{FF2B5EF4-FFF2-40B4-BE49-F238E27FC236}">
                <a16:creationId xmlns:a16="http://schemas.microsoft.com/office/drawing/2014/main" id="{E5E15AE2-54C0-7639-929A-70A1583B9D34}"/>
              </a:ext>
            </a:extLst>
          </p:cNvPr>
          <p:cNvSpPr>
            <a:spLocks noGrp="1"/>
          </p:cNvSpPr>
          <p:nvPr>
            <p:ph type="sldNum" sz="quarter" idx="12"/>
          </p:nvPr>
        </p:nvSpPr>
        <p:spPr/>
        <p:txBody>
          <a:bodyPr/>
          <a:lstStyle/>
          <a:p>
            <a:fld id="{B67BF8F8-67F3-499B-A441-62C75F4E249C}" type="slidenum">
              <a:rPr lang="tr-TR" smtClean="0"/>
              <a:t>35</a:t>
            </a:fld>
            <a:endParaRPr lang="tr-TR"/>
          </a:p>
        </p:txBody>
      </p:sp>
    </p:spTree>
    <p:extLst>
      <p:ext uri="{BB962C8B-B14F-4D97-AF65-F5344CB8AC3E}">
        <p14:creationId xmlns:p14="http://schemas.microsoft.com/office/powerpoint/2010/main" val="6048923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aph of a graph with a rainbow line&#10;&#10;Description automatically generated with medium confidence">
            <a:extLst>
              <a:ext uri="{FF2B5EF4-FFF2-40B4-BE49-F238E27FC236}">
                <a16:creationId xmlns:a16="http://schemas.microsoft.com/office/drawing/2014/main" id="{7A163BFB-08D9-8555-EF60-2735CD583B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7649" y="1047233"/>
            <a:ext cx="4538524" cy="3407450"/>
          </a:xfrm>
          <a:prstGeom prst="rect">
            <a:avLst/>
          </a:prstGeom>
        </p:spPr>
      </p:pic>
      <p:pic>
        <p:nvPicPr>
          <p:cNvPr id="11" name="Picture 10" descr="A graph of a graph with a number of lines&#10;&#10;Description automatically generated with medium confidence">
            <a:extLst>
              <a:ext uri="{FF2B5EF4-FFF2-40B4-BE49-F238E27FC236}">
                <a16:creationId xmlns:a16="http://schemas.microsoft.com/office/drawing/2014/main" id="{CB169A56-4EE2-D464-78FD-CB36DD3FA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27" y="1007273"/>
            <a:ext cx="4532619" cy="3407450"/>
          </a:xfrm>
          <a:prstGeom prst="rect">
            <a:avLst/>
          </a:prstGeom>
        </p:spPr>
      </p:pic>
      <p:sp>
        <p:nvSpPr>
          <p:cNvPr id="4" name="TextBox 3">
            <a:extLst>
              <a:ext uri="{FF2B5EF4-FFF2-40B4-BE49-F238E27FC236}">
                <a16:creationId xmlns:a16="http://schemas.microsoft.com/office/drawing/2014/main" id="{5582F7E2-8A8F-8ECF-BAE4-F4C842C94903}"/>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08B0E043-CA98-C1CE-0736-27B3542E43A9}"/>
              </a:ext>
            </a:extLst>
          </p:cNvPr>
          <p:cNvSpPr txBox="1"/>
          <p:nvPr/>
        </p:nvSpPr>
        <p:spPr>
          <a:xfrm>
            <a:off x="4208812" y="980728"/>
            <a:ext cx="3774376" cy="461665"/>
          </a:xfrm>
          <a:prstGeom prst="rect">
            <a:avLst/>
          </a:prstGeom>
          <a:noFill/>
        </p:spPr>
        <p:txBody>
          <a:bodyPr wrap="square">
            <a:spAutoFit/>
          </a:bodyPr>
          <a:lstStyle/>
          <a:p>
            <a:pPr defTabSz="480060">
              <a:spcAft>
                <a:spcPts val="600"/>
              </a:spcAft>
            </a:pPr>
            <a:r>
              <a:rPr lang="tr-TR" sz="2400" b="1" dirty="0"/>
              <a:t>Acceleration in Electric Field</a:t>
            </a:r>
            <a:endParaRPr lang="tr-TR" sz="2000" b="1" dirty="0"/>
          </a:p>
        </p:txBody>
      </p:sp>
      <p:pic>
        <p:nvPicPr>
          <p:cNvPr id="7" name="Picture 6">
            <a:extLst>
              <a:ext uri="{FF2B5EF4-FFF2-40B4-BE49-F238E27FC236}">
                <a16:creationId xmlns:a16="http://schemas.microsoft.com/office/drawing/2014/main" id="{3651E397-99FB-C982-753B-2F6550BCAE9B}"/>
              </a:ext>
            </a:extLst>
          </p:cNvPr>
          <p:cNvPicPr>
            <a:picLocks noChangeAspect="1"/>
          </p:cNvPicPr>
          <p:nvPr/>
        </p:nvPicPr>
        <p:blipFill>
          <a:blip r:embed="rId4"/>
          <a:stretch>
            <a:fillRect/>
          </a:stretch>
        </p:blipFill>
        <p:spPr>
          <a:xfrm>
            <a:off x="2203779" y="4454683"/>
            <a:ext cx="2668212" cy="2147390"/>
          </a:xfrm>
          <a:prstGeom prst="rect">
            <a:avLst/>
          </a:prstGeom>
        </p:spPr>
      </p:pic>
      <p:pic>
        <p:nvPicPr>
          <p:cNvPr id="9" name="Picture 8">
            <a:extLst>
              <a:ext uri="{FF2B5EF4-FFF2-40B4-BE49-F238E27FC236}">
                <a16:creationId xmlns:a16="http://schemas.microsoft.com/office/drawing/2014/main" id="{81CA225B-4160-A211-1F2B-984C48709897}"/>
              </a:ext>
            </a:extLst>
          </p:cNvPr>
          <p:cNvPicPr>
            <a:picLocks noChangeAspect="1"/>
          </p:cNvPicPr>
          <p:nvPr/>
        </p:nvPicPr>
        <p:blipFill>
          <a:blip r:embed="rId5"/>
          <a:stretch>
            <a:fillRect/>
          </a:stretch>
        </p:blipFill>
        <p:spPr>
          <a:xfrm>
            <a:off x="7314104" y="4414723"/>
            <a:ext cx="2880320" cy="2253798"/>
          </a:xfrm>
          <a:prstGeom prst="rect">
            <a:avLst/>
          </a:prstGeom>
        </p:spPr>
      </p:pic>
      <p:sp>
        <p:nvSpPr>
          <p:cNvPr id="14" name="TextBox 13">
            <a:extLst>
              <a:ext uri="{FF2B5EF4-FFF2-40B4-BE49-F238E27FC236}">
                <a16:creationId xmlns:a16="http://schemas.microsoft.com/office/drawing/2014/main" id="{C0EF060E-D4A5-536F-CC6A-F828D1F59095}"/>
              </a:ext>
            </a:extLst>
          </p:cNvPr>
          <p:cNvSpPr txBox="1"/>
          <p:nvPr/>
        </p:nvSpPr>
        <p:spPr>
          <a:xfrm>
            <a:off x="983432" y="4762642"/>
            <a:ext cx="895181" cy="369332"/>
          </a:xfrm>
          <a:prstGeom prst="rect">
            <a:avLst/>
          </a:prstGeom>
          <a:noFill/>
        </p:spPr>
        <p:txBody>
          <a:bodyPr wrap="none" rtlCol="0">
            <a:spAutoFit/>
          </a:bodyPr>
          <a:lstStyle/>
          <a:p>
            <a:r>
              <a:rPr lang="tr-TR" b="1" i="1" dirty="0"/>
              <a:t>Setup 1</a:t>
            </a:r>
          </a:p>
        </p:txBody>
      </p:sp>
      <p:sp>
        <p:nvSpPr>
          <p:cNvPr id="15" name="TextBox 14">
            <a:extLst>
              <a:ext uri="{FF2B5EF4-FFF2-40B4-BE49-F238E27FC236}">
                <a16:creationId xmlns:a16="http://schemas.microsoft.com/office/drawing/2014/main" id="{988A598A-2301-C223-03C1-925374E38E71}"/>
              </a:ext>
            </a:extLst>
          </p:cNvPr>
          <p:cNvSpPr txBox="1"/>
          <p:nvPr/>
        </p:nvSpPr>
        <p:spPr>
          <a:xfrm>
            <a:off x="10310565" y="4730197"/>
            <a:ext cx="898003" cy="369332"/>
          </a:xfrm>
          <a:prstGeom prst="rect">
            <a:avLst/>
          </a:prstGeom>
          <a:noFill/>
        </p:spPr>
        <p:txBody>
          <a:bodyPr wrap="none" rtlCol="0">
            <a:spAutoFit/>
          </a:bodyPr>
          <a:lstStyle/>
          <a:p>
            <a:r>
              <a:rPr lang="tr-TR" b="1" i="1" dirty="0"/>
              <a:t>Setup 2</a:t>
            </a:r>
          </a:p>
        </p:txBody>
      </p:sp>
      <p:sp>
        <p:nvSpPr>
          <p:cNvPr id="2" name="Slide Number Placeholder 1">
            <a:extLst>
              <a:ext uri="{FF2B5EF4-FFF2-40B4-BE49-F238E27FC236}">
                <a16:creationId xmlns:a16="http://schemas.microsoft.com/office/drawing/2014/main" id="{AA6B785F-E4F7-46DD-1F50-EB053D35FAE2}"/>
              </a:ext>
            </a:extLst>
          </p:cNvPr>
          <p:cNvSpPr>
            <a:spLocks noGrp="1"/>
          </p:cNvSpPr>
          <p:nvPr>
            <p:ph type="sldNum" sz="quarter" idx="12"/>
          </p:nvPr>
        </p:nvSpPr>
        <p:spPr/>
        <p:txBody>
          <a:bodyPr/>
          <a:lstStyle/>
          <a:p>
            <a:fld id="{B67BF8F8-67F3-499B-A441-62C75F4E249C}" type="slidenum">
              <a:rPr lang="tr-TR" smtClean="0"/>
              <a:t>36</a:t>
            </a:fld>
            <a:endParaRPr lang="tr-TR"/>
          </a:p>
        </p:txBody>
      </p:sp>
    </p:spTree>
    <p:extLst>
      <p:ext uri="{BB962C8B-B14F-4D97-AF65-F5344CB8AC3E}">
        <p14:creationId xmlns:p14="http://schemas.microsoft.com/office/powerpoint/2010/main" val="34875121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6C51BD-D9C4-B519-E8B9-6439D180E9A7}"/>
              </a:ext>
            </a:extLst>
          </p:cNvPr>
          <p:cNvSpPr txBox="1"/>
          <p:nvPr/>
        </p:nvSpPr>
        <p:spPr>
          <a:xfrm>
            <a:off x="762240" y="1694104"/>
            <a:ext cx="5256583" cy="646331"/>
          </a:xfrm>
          <a:prstGeom prst="rect">
            <a:avLst/>
          </a:prstGeom>
          <a:noFill/>
        </p:spPr>
        <p:txBody>
          <a:bodyPr wrap="square" rtlCol="0">
            <a:spAutoFit/>
          </a:bodyPr>
          <a:lstStyle/>
          <a:p>
            <a:pPr marL="285750" indent="-285750">
              <a:buFont typeface="Arial" panose="020B0604020202020204" pitchFamily="34" charset="0"/>
              <a:buChar char="•"/>
            </a:pPr>
            <a:r>
              <a:rPr lang="tr-TR" dirty="0"/>
              <a:t>Both </a:t>
            </a:r>
            <a:r>
              <a:rPr lang="tr-TR" b="1" dirty="0"/>
              <a:t>Leapfrog</a:t>
            </a:r>
            <a:r>
              <a:rPr lang="tr-TR" dirty="0"/>
              <a:t> and </a:t>
            </a:r>
            <a:r>
              <a:rPr lang="tr-TR" b="1" dirty="0"/>
              <a:t>RK4 </a:t>
            </a:r>
            <a:r>
              <a:rPr lang="tr-TR" dirty="0"/>
              <a:t>was tested with variety of </a:t>
            </a:r>
            <a:r>
              <a:rPr lang="tr-TR" b="1" i="1" dirty="0"/>
              <a:t>dt </a:t>
            </a:r>
            <a:r>
              <a:rPr lang="tr-TR" dirty="0"/>
              <a:t>values.</a:t>
            </a:r>
          </a:p>
        </p:txBody>
      </p:sp>
      <p:sp>
        <p:nvSpPr>
          <p:cNvPr id="5" name="TextBox 4">
            <a:extLst>
              <a:ext uri="{FF2B5EF4-FFF2-40B4-BE49-F238E27FC236}">
                <a16:creationId xmlns:a16="http://schemas.microsoft.com/office/drawing/2014/main" id="{D9CBB868-369B-D217-4E84-E719D8D5D5C2}"/>
              </a:ext>
            </a:extLst>
          </p:cNvPr>
          <p:cNvSpPr txBox="1"/>
          <p:nvPr/>
        </p:nvSpPr>
        <p:spPr>
          <a:xfrm>
            <a:off x="6173179" y="1691850"/>
            <a:ext cx="5256583" cy="646331"/>
          </a:xfrm>
          <a:prstGeom prst="rect">
            <a:avLst/>
          </a:prstGeom>
          <a:noFill/>
        </p:spPr>
        <p:txBody>
          <a:bodyPr wrap="square">
            <a:spAutoFit/>
          </a:bodyPr>
          <a:lstStyle/>
          <a:p>
            <a:pPr marL="285750" indent="-285750">
              <a:buFont typeface="Arial" panose="020B0604020202020204" pitchFamily="34" charset="0"/>
              <a:buChar char="•"/>
            </a:pPr>
            <a:r>
              <a:rPr lang="tr-TR" dirty="0"/>
              <a:t>Each setup was run 10 times to reduce the effect of OS scheduler related randomness</a:t>
            </a:r>
          </a:p>
        </p:txBody>
      </p:sp>
      <p:sp>
        <p:nvSpPr>
          <p:cNvPr id="6" name="TextBox 5">
            <a:extLst>
              <a:ext uri="{FF2B5EF4-FFF2-40B4-BE49-F238E27FC236}">
                <a16:creationId xmlns:a16="http://schemas.microsoft.com/office/drawing/2014/main" id="{6CDC64B1-7281-58DB-D3CB-12EEA09A19C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pic>
        <p:nvPicPr>
          <p:cNvPr id="9" name="Picture 8" descr="A graph with a number of numbers and a line&#10;&#10;Description automatically generated with medium confidence">
            <a:extLst>
              <a:ext uri="{FF2B5EF4-FFF2-40B4-BE49-F238E27FC236}">
                <a16:creationId xmlns:a16="http://schemas.microsoft.com/office/drawing/2014/main" id="{8B8637B9-0406-8698-C41C-05A70F22B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2592146"/>
            <a:ext cx="5424314" cy="3683560"/>
          </a:xfrm>
          <a:prstGeom prst="rect">
            <a:avLst/>
          </a:prstGeom>
        </p:spPr>
      </p:pic>
      <p:pic>
        <p:nvPicPr>
          <p:cNvPr id="11" name="Picture 10" descr="A graph of a number of numbers&#10;&#10;Description automatically generated with medium confidence">
            <a:extLst>
              <a:ext uri="{FF2B5EF4-FFF2-40B4-BE49-F238E27FC236}">
                <a16:creationId xmlns:a16="http://schemas.microsoft.com/office/drawing/2014/main" id="{72886AF4-9D76-375F-B06F-09EA4D478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2324" y="2587638"/>
            <a:ext cx="5424316" cy="3683561"/>
          </a:xfrm>
          <a:prstGeom prst="rect">
            <a:avLst/>
          </a:prstGeom>
        </p:spPr>
      </p:pic>
      <p:sp>
        <p:nvSpPr>
          <p:cNvPr id="12" name="TextBox 11">
            <a:extLst>
              <a:ext uri="{FF2B5EF4-FFF2-40B4-BE49-F238E27FC236}">
                <a16:creationId xmlns:a16="http://schemas.microsoft.com/office/drawing/2014/main" id="{E1C8F1AF-BAEE-46CD-8450-D4FC0DC859BF}"/>
              </a:ext>
            </a:extLst>
          </p:cNvPr>
          <p:cNvSpPr txBox="1"/>
          <p:nvPr/>
        </p:nvSpPr>
        <p:spPr>
          <a:xfrm>
            <a:off x="4117388" y="2338181"/>
            <a:ext cx="3802869" cy="369332"/>
          </a:xfrm>
          <a:prstGeom prst="rect">
            <a:avLst/>
          </a:prstGeom>
          <a:noFill/>
        </p:spPr>
        <p:txBody>
          <a:bodyPr wrap="square">
            <a:spAutoFit/>
          </a:bodyPr>
          <a:lstStyle/>
          <a:p>
            <a:pPr marL="285750" indent="-285750">
              <a:buFont typeface="Arial" panose="020B0604020202020204" pitchFamily="34" charset="0"/>
              <a:buChar char="•"/>
            </a:pPr>
            <a:r>
              <a:rPr lang="tr-TR" dirty="0"/>
              <a:t>Tests were done on Apple M1 CPU</a:t>
            </a:r>
          </a:p>
        </p:txBody>
      </p:sp>
      <p:sp>
        <p:nvSpPr>
          <p:cNvPr id="13" name="TextBox 12">
            <a:extLst>
              <a:ext uri="{FF2B5EF4-FFF2-40B4-BE49-F238E27FC236}">
                <a16:creationId xmlns:a16="http://schemas.microsoft.com/office/drawing/2014/main" id="{FDA967B9-7954-EB81-51AE-6BBC972A86DE}"/>
              </a:ext>
            </a:extLst>
          </p:cNvPr>
          <p:cNvSpPr txBox="1"/>
          <p:nvPr/>
        </p:nvSpPr>
        <p:spPr>
          <a:xfrm>
            <a:off x="4816076" y="6342751"/>
            <a:ext cx="2405491" cy="369332"/>
          </a:xfrm>
          <a:prstGeom prst="rect">
            <a:avLst/>
          </a:prstGeom>
          <a:noFill/>
        </p:spPr>
        <p:txBody>
          <a:bodyPr wrap="square">
            <a:spAutoFit/>
          </a:bodyPr>
          <a:lstStyle/>
          <a:p>
            <a:pPr marL="285750" indent="-285750">
              <a:buFont typeface="Arial" panose="020B0604020202020204" pitchFamily="34" charset="0"/>
              <a:buChar char="•"/>
            </a:pPr>
            <a:r>
              <a:rPr lang="tr-TR" dirty="0"/>
              <a:t>Results from </a:t>
            </a:r>
            <a:r>
              <a:rPr lang="tr-TR" b="1" dirty="0"/>
              <a:t>Setup 2</a:t>
            </a:r>
          </a:p>
        </p:txBody>
      </p:sp>
      <p:sp>
        <p:nvSpPr>
          <p:cNvPr id="15" name="TextBox 14">
            <a:extLst>
              <a:ext uri="{FF2B5EF4-FFF2-40B4-BE49-F238E27FC236}">
                <a16:creationId xmlns:a16="http://schemas.microsoft.com/office/drawing/2014/main" id="{D9BE5C98-DF73-6C01-8AC9-1880151BD02B}"/>
              </a:ext>
            </a:extLst>
          </p:cNvPr>
          <p:cNvSpPr txBox="1"/>
          <p:nvPr/>
        </p:nvSpPr>
        <p:spPr>
          <a:xfrm>
            <a:off x="4208812" y="980728"/>
            <a:ext cx="3774376" cy="461665"/>
          </a:xfrm>
          <a:prstGeom prst="rect">
            <a:avLst/>
          </a:prstGeom>
          <a:noFill/>
        </p:spPr>
        <p:txBody>
          <a:bodyPr wrap="square">
            <a:spAutoFit/>
          </a:bodyPr>
          <a:lstStyle/>
          <a:p>
            <a:pPr defTabSz="480060">
              <a:spcAft>
                <a:spcPts val="600"/>
              </a:spcAft>
            </a:pPr>
            <a:r>
              <a:rPr lang="tr-TR" sz="2400" b="1" dirty="0"/>
              <a:t>Acceleration in Electric Field</a:t>
            </a:r>
            <a:endParaRPr lang="tr-TR" sz="2000" b="1" dirty="0"/>
          </a:p>
        </p:txBody>
      </p:sp>
      <p:sp>
        <p:nvSpPr>
          <p:cNvPr id="2" name="Slide Number Placeholder 1">
            <a:extLst>
              <a:ext uri="{FF2B5EF4-FFF2-40B4-BE49-F238E27FC236}">
                <a16:creationId xmlns:a16="http://schemas.microsoft.com/office/drawing/2014/main" id="{E2845662-A4DA-A54A-0BFD-359225EE89AB}"/>
              </a:ext>
            </a:extLst>
          </p:cNvPr>
          <p:cNvSpPr>
            <a:spLocks noGrp="1"/>
          </p:cNvSpPr>
          <p:nvPr>
            <p:ph type="sldNum" sz="quarter" idx="12"/>
          </p:nvPr>
        </p:nvSpPr>
        <p:spPr/>
        <p:txBody>
          <a:bodyPr/>
          <a:lstStyle/>
          <a:p>
            <a:fld id="{B67BF8F8-67F3-499B-A441-62C75F4E249C}" type="slidenum">
              <a:rPr lang="tr-TR" smtClean="0"/>
              <a:t>37</a:t>
            </a:fld>
            <a:endParaRPr lang="tr-TR"/>
          </a:p>
        </p:txBody>
      </p:sp>
    </p:spTree>
    <p:extLst>
      <p:ext uri="{BB962C8B-B14F-4D97-AF65-F5344CB8AC3E}">
        <p14:creationId xmlns:p14="http://schemas.microsoft.com/office/powerpoint/2010/main" val="4210971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A771F9-6E78-F7CF-598D-40931EFF404F}"/>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pic>
        <p:nvPicPr>
          <p:cNvPr id="12" name="Picture 11">
            <a:extLst>
              <a:ext uri="{FF2B5EF4-FFF2-40B4-BE49-F238E27FC236}">
                <a16:creationId xmlns:a16="http://schemas.microsoft.com/office/drawing/2014/main" id="{5E275081-B279-A53A-DC6C-9615D17CAFEE}"/>
              </a:ext>
            </a:extLst>
          </p:cNvPr>
          <p:cNvPicPr>
            <a:picLocks noChangeAspect="1"/>
          </p:cNvPicPr>
          <p:nvPr/>
        </p:nvPicPr>
        <p:blipFill>
          <a:blip r:embed="rId2"/>
          <a:stretch>
            <a:fillRect/>
          </a:stretch>
        </p:blipFill>
        <p:spPr>
          <a:xfrm>
            <a:off x="5444815" y="1483186"/>
            <a:ext cx="1302368" cy="720080"/>
          </a:xfrm>
          <a:prstGeom prst="rect">
            <a:avLst/>
          </a:prstGeom>
        </p:spPr>
      </p:pic>
      <p:sp>
        <p:nvSpPr>
          <p:cNvPr id="20" name="TextBox 19">
            <a:extLst>
              <a:ext uri="{FF2B5EF4-FFF2-40B4-BE49-F238E27FC236}">
                <a16:creationId xmlns:a16="http://schemas.microsoft.com/office/drawing/2014/main" id="{E8FAAF58-36A9-01C4-D066-0F060A864E0D}"/>
              </a:ext>
            </a:extLst>
          </p:cNvPr>
          <p:cNvSpPr txBox="1"/>
          <p:nvPr/>
        </p:nvSpPr>
        <p:spPr>
          <a:xfrm>
            <a:off x="931022" y="5980943"/>
            <a:ext cx="2237536" cy="369332"/>
          </a:xfrm>
          <a:prstGeom prst="rect">
            <a:avLst/>
          </a:prstGeom>
          <a:noFill/>
        </p:spPr>
        <p:txBody>
          <a:bodyPr wrap="none" rtlCol="0">
            <a:spAutoFit/>
          </a:bodyPr>
          <a:lstStyle/>
          <a:p>
            <a:r>
              <a:rPr lang="tr-TR" b="1" dirty="0"/>
              <a:t>Setup 1 </a:t>
            </a:r>
            <a:r>
              <a:rPr lang="tr-TR" dirty="0"/>
              <a:t>Leapfrog data</a:t>
            </a:r>
          </a:p>
        </p:txBody>
      </p:sp>
      <p:sp>
        <p:nvSpPr>
          <p:cNvPr id="21" name="TextBox 20">
            <a:extLst>
              <a:ext uri="{FF2B5EF4-FFF2-40B4-BE49-F238E27FC236}">
                <a16:creationId xmlns:a16="http://schemas.microsoft.com/office/drawing/2014/main" id="{3C2BC601-97E1-865A-3BAC-F5B0F0280CB0}"/>
              </a:ext>
            </a:extLst>
          </p:cNvPr>
          <p:cNvSpPr txBox="1"/>
          <p:nvPr/>
        </p:nvSpPr>
        <p:spPr>
          <a:xfrm>
            <a:off x="9282120" y="5980943"/>
            <a:ext cx="1787541" cy="369332"/>
          </a:xfrm>
          <a:prstGeom prst="rect">
            <a:avLst/>
          </a:prstGeom>
          <a:noFill/>
        </p:spPr>
        <p:txBody>
          <a:bodyPr wrap="none" rtlCol="0">
            <a:spAutoFit/>
          </a:bodyPr>
          <a:lstStyle/>
          <a:p>
            <a:r>
              <a:rPr lang="tr-TR" b="1" dirty="0"/>
              <a:t>Setup 1 </a:t>
            </a:r>
            <a:r>
              <a:rPr lang="tr-TR" dirty="0"/>
              <a:t>RK4 data</a:t>
            </a:r>
          </a:p>
        </p:txBody>
      </p:sp>
      <p:sp>
        <p:nvSpPr>
          <p:cNvPr id="2" name="TextBox 1">
            <a:extLst>
              <a:ext uri="{FF2B5EF4-FFF2-40B4-BE49-F238E27FC236}">
                <a16:creationId xmlns:a16="http://schemas.microsoft.com/office/drawing/2014/main" id="{C1EC7670-0C4F-55D0-EBF7-CAB5BD3FC6CF}"/>
              </a:ext>
            </a:extLst>
          </p:cNvPr>
          <p:cNvSpPr txBox="1"/>
          <p:nvPr/>
        </p:nvSpPr>
        <p:spPr>
          <a:xfrm>
            <a:off x="4208812" y="980728"/>
            <a:ext cx="3774376" cy="461665"/>
          </a:xfrm>
          <a:prstGeom prst="rect">
            <a:avLst/>
          </a:prstGeom>
          <a:noFill/>
        </p:spPr>
        <p:txBody>
          <a:bodyPr wrap="square">
            <a:spAutoFit/>
          </a:bodyPr>
          <a:lstStyle/>
          <a:p>
            <a:pPr defTabSz="480060">
              <a:spcAft>
                <a:spcPts val="600"/>
              </a:spcAft>
            </a:pPr>
            <a:r>
              <a:rPr lang="tr-TR" sz="2400" b="1" dirty="0"/>
              <a:t>Acceleration in Electric Field</a:t>
            </a:r>
            <a:endParaRPr lang="tr-TR" sz="2000" b="1" dirty="0"/>
          </a:p>
        </p:txBody>
      </p:sp>
      <p:pic>
        <p:nvPicPr>
          <p:cNvPr id="4" name="Picture 3">
            <a:extLst>
              <a:ext uri="{FF2B5EF4-FFF2-40B4-BE49-F238E27FC236}">
                <a16:creationId xmlns:a16="http://schemas.microsoft.com/office/drawing/2014/main" id="{EB5BEA59-B65C-9855-EDBA-86BDA0D8B3CC}"/>
              </a:ext>
            </a:extLst>
          </p:cNvPr>
          <p:cNvPicPr>
            <a:picLocks noChangeAspect="1"/>
          </p:cNvPicPr>
          <p:nvPr/>
        </p:nvPicPr>
        <p:blipFill>
          <a:blip r:embed="rId3"/>
          <a:stretch>
            <a:fillRect/>
          </a:stretch>
        </p:blipFill>
        <p:spPr>
          <a:xfrm>
            <a:off x="728642" y="636295"/>
            <a:ext cx="2603010" cy="5252044"/>
          </a:xfrm>
          <a:prstGeom prst="rect">
            <a:avLst/>
          </a:prstGeom>
        </p:spPr>
      </p:pic>
      <p:pic>
        <p:nvPicPr>
          <p:cNvPr id="11" name="Picture 10">
            <a:extLst>
              <a:ext uri="{FF2B5EF4-FFF2-40B4-BE49-F238E27FC236}">
                <a16:creationId xmlns:a16="http://schemas.microsoft.com/office/drawing/2014/main" id="{F26B5FBD-300D-381D-03D1-509AACE2D795}"/>
              </a:ext>
            </a:extLst>
          </p:cNvPr>
          <p:cNvPicPr>
            <a:picLocks noChangeAspect="1"/>
          </p:cNvPicPr>
          <p:nvPr/>
        </p:nvPicPr>
        <p:blipFill>
          <a:blip r:embed="rId4"/>
          <a:stretch>
            <a:fillRect/>
          </a:stretch>
        </p:blipFill>
        <p:spPr>
          <a:xfrm>
            <a:off x="8888425" y="636294"/>
            <a:ext cx="2574933" cy="5252045"/>
          </a:xfrm>
          <a:prstGeom prst="rect">
            <a:avLst/>
          </a:prstGeom>
        </p:spPr>
      </p:pic>
      <p:pic>
        <p:nvPicPr>
          <p:cNvPr id="16" name="Picture 15">
            <a:extLst>
              <a:ext uri="{FF2B5EF4-FFF2-40B4-BE49-F238E27FC236}">
                <a16:creationId xmlns:a16="http://schemas.microsoft.com/office/drawing/2014/main" id="{1296C93B-335D-1B7F-5593-CA56090DCBEB}"/>
              </a:ext>
            </a:extLst>
          </p:cNvPr>
          <p:cNvPicPr>
            <a:picLocks noChangeAspect="1"/>
          </p:cNvPicPr>
          <p:nvPr/>
        </p:nvPicPr>
        <p:blipFill>
          <a:blip r:embed="rId5"/>
          <a:stretch>
            <a:fillRect/>
          </a:stretch>
        </p:blipFill>
        <p:spPr>
          <a:xfrm>
            <a:off x="4036934" y="4714689"/>
            <a:ext cx="4500850" cy="660125"/>
          </a:xfrm>
          <a:prstGeom prst="rect">
            <a:avLst/>
          </a:prstGeom>
        </p:spPr>
      </p:pic>
      <p:pic>
        <p:nvPicPr>
          <p:cNvPr id="22" name="Picture 21">
            <a:extLst>
              <a:ext uri="{FF2B5EF4-FFF2-40B4-BE49-F238E27FC236}">
                <a16:creationId xmlns:a16="http://schemas.microsoft.com/office/drawing/2014/main" id="{051761BA-4D34-3E16-27B6-CE187A28244F}"/>
              </a:ext>
            </a:extLst>
          </p:cNvPr>
          <p:cNvPicPr>
            <a:picLocks noChangeAspect="1"/>
          </p:cNvPicPr>
          <p:nvPr/>
        </p:nvPicPr>
        <p:blipFill>
          <a:blip r:embed="rId6"/>
          <a:stretch>
            <a:fillRect/>
          </a:stretch>
        </p:blipFill>
        <p:spPr>
          <a:xfrm>
            <a:off x="4142973" y="3663141"/>
            <a:ext cx="3934131" cy="660125"/>
          </a:xfrm>
          <a:prstGeom prst="rect">
            <a:avLst/>
          </a:prstGeom>
        </p:spPr>
      </p:pic>
      <p:sp>
        <p:nvSpPr>
          <p:cNvPr id="23" name="TextBox 22">
            <a:extLst>
              <a:ext uri="{FF2B5EF4-FFF2-40B4-BE49-F238E27FC236}">
                <a16:creationId xmlns:a16="http://schemas.microsoft.com/office/drawing/2014/main" id="{BD7F5914-FAC0-BF10-CD1B-009C459F95A5}"/>
              </a:ext>
            </a:extLst>
          </p:cNvPr>
          <p:cNvSpPr txBox="1"/>
          <p:nvPr/>
        </p:nvSpPr>
        <p:spPr>
          <a:xfrm>
            <a:off x="3596455" y="2212265"/>
            <a:ext cx="4941329" cy="1200329"/>
          </a:xfrm>
          <a:prstGeom prst="rect">
            <a:avLst/>
          </a:prstGeom>
          <a:noFill/>
        </p:spPr>
        <p:txBody>
          <a:bodyPr wrap="square" rtlCol="0">
            <a:spAutoFit/>
          </a:bodyPr>
          <a:lstStyle/>
          <a:p>
            <a:r>
              <a:rPr lang="tr-TR" dirty="0"/>
              <a:t>Two </a:t>
            </a:r>
            <a:r>
              <a:rPr lang="tr-TR" b="1" i="1" dirty="0"/>
              <a:t>F </a:t>
            </a:r>
            <a:r>
              <a:rPr lang="tr-TR" dirty="0"/>
              <a:t>values has been calculated for each method in </a:t>
            </a:r>
            <a:r>
              <a:rPr lang="tr-TR" b="1" dirty="0"/>
              <a:t>Setup 1 </a:t>
            </a:r>
            <a:r>
              <a:rPr lang="tr-TR" dirty="0"/>
              <a:t>:</a:t>
            </a:r>
          </a:p>
          <a:p>
            <a:pPr marL="285750" indent="-285750">
              <a:buFont typeface="Arial" panose="020B0604020202020204" pitchFamily="34" charset="0"/>
              <a:buChar char="•"/>
            </a:pPr>
            <a:r>
              <a:rPr lang="tr-TR" b="1" i="1" dirty="0"/>
              <a:t>F</a:t>
            </a:r>
            <a:r>
              <a:rPr lang="tr-TR" dirty="0"/>
              <a:t>(</a:t>
            </a:r>
            <a:r>
              <a:rPr lang="tr-TR" b="1" dirty="0"/>
              <a:t>dt </a:t>
            </a:r>
            <a:r>
              <a:rPr lang="tr-TR" dirty="0"/>
              <a:t>= 1*E-05 ns)</a:t>
            </a:r>
          </a:p>
          <a:p>
            <a:pPr marL="285750" indent="-285750">
              <a:buFont typeface="Arial" panose="020B0604020202020204" pitchFamily="34" charset="0"/>
              <a:buChar char="•"/>
            </a:pPr>
            <a:r>
              <a:rPr lang="tr-TR" b="1" i="1" dirty="0"/>
              <a:t>F</a:t>
            </a:r>
            <a:r>
              <a:rPr lang="tr-TR" dirty="0"/>
              <a:t>(</a:t>
            </a:r>
            <a:r>
              <a:rPr lang="el-GR" b="1" dirty="0"/>
              <a:t>Δ</a:t>
            </a:r>
            <a:r>
              <a:rPr lang="tr-TR" b="1" dirty="0"/>
              <a:t>E</a:t>
            </a:r>
            <a:r>
              <a:rPr lang="tr-TR" sz="1400" b="1" dirty="0"/>
              <a:t>LF </a:t>
            </a:r>
            <a:r>
              <a:rPr lang="tr-TR" b="1" dirty="0"/>
              <a:t>= E</a:t>
            </a:r>
            <a:r>
              <a:rPr lang="tr-TR" sz="1400" b="1" dirty="0"/>
              <a:t>RK)</a:t>
            </a:r>
            <a:endParaRPr lang="tr-TR" dirty="0"/>
          </a:p>
        </p:txBody>
      </p:sp>
      <p:sp>
        <p:nvSpPr>
          <p:cNvPr id="3" name="Slide Number Placeholder 2">
            <a:extLst>
              <a:ext uri="{FF2B5EF4-FFF2-40B4-BE49-F238E27FC236}">
                <a16:creationId xmlns:a16="http://schemas.microsoft.com/office/drawing/2014/main" id="{B269892A-1A47-9203-6BB1-F8594DC97511}"/>
              </a:ext>
            </a:extLst>
          </p:cNvPr>
          <p:cNvSpPr>
            <a:spLocks noGrp="1"/>
          </p:cNvSpPr>
          <p:nvPr>
            <p:ph type="sldNum" sz="quarter" idx="12"/>
          </p:nvPr>
        </p:nvSpPr>
        <p:spPr/>
        <p:txBody>
          <a:bodyPr/>
          <a:lstStyle/>
          <a:p>
            <a:fld id="{B67BF8F8-67F3-499B-A441-62C75F4E249C}" type="slidenum">
              <a:rPr lang="tr-TR" smtClean="0"/>
              <a:t>38</a:t>
            </a:fld>
            <a:endParaRPr lang="tr-TR"/>
          </a:p>
        </p:txBody>
      </p:sp>
    </p:spTree>
    <p:extLst>
      <p:ext uri="{BB962C8B-B14F-4D97-AF65-F5344CB8AC3E}">
        <p14:creationId xmlns:p14="http://schemas.microsoft.com/office/powerpoint/2010/main" val="10647416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CA771F9-6E78-F7CF-598D-40931EFF404F}"/>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pic>
        <p:nvPicPr>
          <p:cNvPr id="12" name="Picture 11">
            <a:extLst>
              <a:ext uri="{FF2B5EF4-FFF2-40B4-BE49-F238E27FC236}">
                <a16:creationId xmlns:a16="http://schemas.microsoft.com/office/drawing/2014/main" id="{5E275081-B279-A53A-DC6C-9615D17CAFEE}"/>
              </a:ext>
            </a:extLst>
          </p:cNvPr>
          <p:cNvPicPr>
            <a:picLocks noChangeAspect="1"/>
          </p:cNvPicPr>
          <p:nvPr/>
        </p:nvPicPr>
        <p:blipFill>
          <a:blip r:embed="rId2"/>
          <a:stretch>
            <a:fillRect/>
          </a:stretch>
        </p:blipFill>
        <p:spPr>
          <a:xfrm>
            <a:off x="5344064" y="1483186"/>
            <a:ext cx="1302368" cy="720080"/>
          </a:xfrm>
          <a:prstGeom prst="rect">
            <a:avLst/>
          </a:prstGeom>
        </p:spPr>
      </p:pic>
      <p:sp>
        <p:nvSpPr>
          <p:cNvPr id="13" name="TextBox 12">
            <a:extLst>
              <a:ext uri="{FF2B5EF4-FFF2-40B4-BE49-F238E27FC236}">
                <a16:creationId xmlns:a16="http://schemas.microsoft.com/office/drawing/2014/main" id="{C9885569-7689-A8D3-1A8E-91DAE99C8853}"/>
              </a:ext>
            </a:extLst>
          </p:cNvPr>
          <p:cNvSpPr txBox="1"/>
          <p:nvPr/>
        </p:nvSpPr>
        <p:spPr>
          <a:xfrm>
            <a:off x="3596455" y="2212265"/>
            <a:ext cx="4941329" cy="1200329"/>
          </a:xfrm>
          <a:prstGeom prst="rect">
            <a:avLst/>
          </a:prstGeom>
          <a:noFill/>
        </p:spPr>
        <p:txBody>
          <a:bodyPr wrap="square" rtlCol="0">
            <a:spAutoFit/>
          </a:bodyPr>
          <a:lstStyle/>
          <a:p>
            <a:r>
              <a:rPr lang="tr-TR" dirty="0"/>
              <a:t>Two </a:t>
            </a:r>
            <a:r>
              <a:rPr lang="tr-TR" b="1" i="1" dirty="0"/>
              <a:t>F </a:t>
            </a:r>
            <a:r>
              <a:rPr lang="tr-TR" dirty="0"/>
              <a:t>values has been calculated for each method in </a:t>
            </a:r>
            <a:r>
              <a:rPr lang="tr-TR" b="1" dirty="0"/>
              <a:t>Setup 2 </a:t>
            </a:r>
            <a:r>
              <a:rPr lang="tr-TR" dirty="0"/>
              <a:t>:</a:t>
            </a:r>
          </a:p>
          <a:p>
            <a:pPr marL="285750" indent="-285750">
              <a:buFont typeface="Arial" panose="020B0604020202020204" pitchFamily="34" charset="0"/>
              <a:buChar char="•"/>
            </a:pPr>
            <a:r>
              <a:rPr lang="tr-TR" b="1" i="1" dirty="0"/>
              <a:t>F</a:t>
            </a:r>
            <a:r>
              <a:rPr lang="tr-TR" dirty="0"/>
              <a:t>(</a:t>
            </a:r>
            <a:r>
              <a:rPr lang="tr-TR" b="1" dirty="0"/>
              <a:t>dt </a:t>
            </a:r>
            <a:r>
              <a:rPr lang="tr-TR" dirty="0"/>
              <a:t>= 1*E-05 ns)</a:t>
            </a:r>
          </a:p>
          <a:p>
            <a:pPr marL="285750" indent="-285750">
              <a:buFont typeface="Arial" panose="020B0604020202020204" pitchFamily="34" charset="0"/>
              <a:buChar char="•"/>
            </a:pPr>
            <a:r>
              <a:rPr lang="tr-TR" b="1" i="1" dirty="0"/>
              <a:t>F</a:t>
            </a:r>
            <a:r>
              <a:rPr lang="tr-TR" dirty="0"/>
              <a:t>(</a:t>
            </a:r>
            <a:r>
              <a:rPr lang="el-GR" b="1" dirty="0"/>
              <a:t>Δ</a:t>
            </a:r>
            <a:r>
              <a:rPr lang="tr-TR" b="1" dirty="0"/>
              <a:t>E</a:t>
            </a:r>
            <a:r>
              <a:rPr lang="tr-TR" sz="1400" b="1" dirty="0"/>
              <a:t>LF </a:t>
            </a:r>
            <a:r>
              <a:rPr lang="tr-TR" b="1" dirty="0"/>
              <a:t>= E</a:t>
            </a:r>
            <a:r>
              <a:rPr lang="tr-TR" sz="1400" b="1" dirty="0"/>
              <a:t>RK)</a:t>
            </a:r>
            <a:endParaRPr lang="tr-TR" dirty="0"/>
          </a:p>
        </p:txBody>
      </p:sp>
      <p:sp>
        <p:nvSpPr>
          <p:cNvPr id="20" name="TextBox 19">
            <a:extLst>
              <a:ext uri="{FF2B5EF4-FFF2-40B4-BE49-F238E27FC236}">
                <a16:creationId xmlns:a16="http://schemas.microsoft.com/office/drawing/2014/main" id="{E8FAAF58-36A9-01C4-D066-0F060A864E0D}"/>
              </a:ext>
            </a:extLst>
          </p:cNvPr>
          <p:cNvSpPr txBox="1"/>
          <p:nvPr/>
        </p:nvSpPr>
        <p:spPr>
          <a:xfrm>
            <a:off x="931022" y="5980943"/>
            <a:ext cx="2246769" cy="369332"/>
          </a:xfrm>
          <a:prstGeom prst="rect">
            <a:avLst/>
          </a:prstGeom>
          <a:noFill/>
        </p:spPr>
        <p:txBody>
          <a:bodyPr wrap="none" rtlCol="0">
            <a:spAutoFit/>
          </a:bodyPr>
          <a:lstStyle/>
          <a:p>
            <a:r>
              <a:rPr lang="tr-TR" b="1" dirty="0"/>
              <a:t>Setup 2 </a:t>
            </a:r>
            <a:r>
              <a:rPr lang="tr-TR" dirty="0"/>
              <a:t>Leapfrog data</a:t>
            </a:r>
          </a:p>
        </p:txBody>
      </p:sp>
      <p:sp>
        <p:nvSpPr>
          <p:cNvPr id="21" name="TextBox 20">
            <a:extLst>
              <a:ext uri="{FF2B5EF4-FFF2-40B4-BE49-F238E27FC236}">
                <a16:creationId xmlns:a16="http://schemas.microsoft.com/office/drawing/2014/main" id="{3C2BC601-97E1-865A-3BAC-F5B0F0280CB0}"/>
              </a:ext>
            </a:extLst>
          </p:cNvPr>
          <p:cNvSpPr txBox="1"/>
          <p:nvPr/>
        </p:nvSpPr>
        <p:spPr>
          <a:xfrm>
            <a:off x="9282120" y="5980943"/>
            <a:ext cx="1787541" cy="369332"/>
          </a:xfrm>
          <a:prstGeom prst="rect">
            <a:avLst/>
          </a:prstGeom>
          <a:noFill/>
        </p:spPr>
        <p:txBody>
          <a:bodyPr wrap="none" rtlCol="0">
            <a:spAutoFit/>
          </a:bodyPr>
          <a:lstStyle/>
          <a:p>
            <a:r>
              <a:rPr lang="tr-TR" b="1" dirty="0"/>
              <a:t>Setup 2 </a:t>
            </a:r>
            <a:r>
              <a:rPr lang="tr-TR" dirty="0"/>
              <a:t>RK4 data</a:t>
            </a:r>
          </a:p>
        </p:txBody>
      </p:sp>
      <p:sp>
        <p:nvSpPr>
          <p:cNvPr id="2" name="TextBox 1">
            <a:extLst>
              <a:ext uri="{FF2B5EF4-FFF2-40B4-BE49-F238E27FC236}">
                <a16:creationId xmlns:a16="http://schemas.microsoft.com/office/drawing/2014/main" id="{C1EC7670-0C4F-55D0-EBF7-CAB5BD3FC6CF}"/>
              </a:ext>
            </a:extLst>
          </p:cNvPr>
          <p:cNvSpPr txBox="1"/>
          <p:nvPr/>
        </p:nvSpPr>
        <p:spPr>
          <a:xfrm>
            <a:off x="4208812" y="980728"/>
            <a:ext cx="3774376" cy="461665"/>
          </a:xfrm>
          <a:prstGeom prst="rect">
            <a:avLst/>
          </a:prstGeom>
          <a:noFill/>
        </p:spPr>
        <p:txBody>
          <a:bodyPr wrap="square">
            <a:spAutoFit/>
          </a:bodyPr>
          <a:lstStyle/>
          <a:p>
            <a:pPr defTabSz="480060">
              <a:spcAft>
                <a:spcPts val="600"/>
              </a:spcAft>
            </a:pPr>
            <a:r>
              <a:rPr lang="tr-TR" sz="2400" b="1" dirty="0"/>
              <a:t>Acceleration in Electric Field</a:t>
            </a:r>
            <a:endParaRPr lang="tr-TR" sz="2000" b="1" dirty="0"/>
          </a:p>
        </p:txBody>
      </p:sp>
      <p:pic>
        <p:nvPicPr>
          <p:cNvPr id="4" name="Picture 3">
            <a:extLst>
              <a:ext uri="{FF2B5EF4-FFF2-40B4-BE49-F238E27FC236}">
                <a16:creationId xmlns:a16="http://schemas.microsoft.com/office/drawing/2014/main" id="{EB5BEA59-B65C-9855-EDBA-86BDA0D8B3CC}"/>
              </a:ext>
            </a:extLst>
          </p:cNvPr>
          <p:cNvPicPr>
            <a:picLocks noChangeAspect="1"/>
          </p:cNvPicPr>
          <p:nvPr/>
        </p:nvPicPr>
        <p:blipFill>
          <a:blip r:embed="rId3"/>
          <a:stretch>
            <a:fillRect/>
          </a:stretch>
        </p:blipFill>
        <p:spPr>
          <a:xfrm>
            <a:off x="728642" y="636295"/>
            <a:ext cx="2603010" cy="5252044"/>
          </a:xfrm>
          <a:prstGeom prst="rect">
            <a:avLst/>
          </a:prstGeom>
        </p:spPr>
      </p:pic>
      <p:pic>
        <p:nvPicPr>
          <p:cNvPr id="11" name="Picture 10">
            <a:extLst>
              <a:ext uri="{FF2B5EF4-FFF2-40B4-BE49-F238E27FC236}">
                <a16:creationId xmlns:a16="http://schemas.microsoft.com/office/drawing/2014/main" id="{F26B5FBD-300D-381D-03D1-509AACE2D795}"/>
              </a:ext>
            </a:extLst>
          </p:cNvPr>
          <p:cNvPicPr>
            <a:picLocks noChangeAspect="1"/>
          </p:cNvPicPr>
          <p:nvPr/>
        </p:nvPicPr>
        <p:blipFill>
          <a:blip r:embed="rId4"/>
          <a:stretch>
            <a:fillRect/>
          </a:stretch>
        </p:blipFill>
        <p:spPr>
          <a:xfrm>
            <a:off x="8888425" y="636294"/>
            <a:ext cx="2574933" cy="5252045"/>
          </a:xfrm>
          <a:prstGeom prst="rect">
            <a:avLst/>
          </a:prstGeom>
        </p:spPr>
      </p:pic>
      <p:pic>
        <p:nvPicPr>
          <p:cNvPr id="5" name="Picture 4">
            <a:extLst>
              <a:ext uri="{FF2B5EF4-FFF2-40B4-BE49-F238E27FC236}">
                <a16:creationId xmlns:a16="http://schemas.microsoft.com/office/drawing/2014/main" id="{BFCFAEE7-74AD-0ED7-3258-D5BD560EADFA}"/>
              </a:ext>
            </a:extLst>
          </p:cNvPr>
          <p:cNvPicPr>
            <a:picLocks noChangeAspect="1"/>
          </p:cNvPicPr>
          <p:nvPr/>
        </p:nvPicPr>
        <p:blipFill>
          <a:blip r:embed="rId5"/>
          <a:stretch>
            <a:fillRect/>
          </a:stretch>
        </p:blipFill>
        <p:spPr>
          <a:xfrm>
            <a:off x="4220427" y="3382826"/>
            <a:ext cx="3779222" cy="592418"/>
          </a:xfrm>
          <a:prstGeom prst="rect">
            <a:avLst/>
          </a:prstGeom>
        </p:spPr>
      </p:pic>
      <p:pic>
        <p:nvPicPr>
          <p:cNvPr id="7" name="Picture 6">
            <a:extLst>
              <a:ext uri="{FF2B5EF4-FFF2-40B4-BE49-F238E27FC236}">
                <a16:creationId xmlns:a16="http://schemas.microsoft.com/office/drawing/2014/main" id="{09C17249-462F-769E-D972-C3070C7EB6AC}"/>
              </a:ext>
            </a:extLst>
          </p:cNvPr>
          <p:cNvPicPr>
            <a:picLocks noChangeAspect="1"/>
          </p:cNvPicPr>
          <p:nvPr/>
        </p:nvPicPr>
        <p:blipFill>
          <a:blip r:embed="rId6"/>
          <a:stretch>
            <a:fillRect/>
          </a:stretch>
        </p:blipFill>
        <p:spPr>
          <a:xfrm>
            <a:off x="3874469" y="3975244"/>
            <a:ext cx="4477240" cy="596242"/>
          </a:xfrm>
          <a:prstGeom prst="rect">
            <a:avLst/>
          </a:prstGeom>
        </p:spPr>
      </p:pic>
      <p:pic>
        <p:nvPicPr>
          <p:cNvPr id="14" name="Picture 13">
            <a:extLst>
              <a:ext uri="{FF2B5EF4-FFF2-40B4-BE49-F238E27FC236}">
                <a16:creationId xmlns:a16="http://schemas.microsoft.com/office/drawing/2014/main" id="{01A7FBD9-D32F-E853-DB68-FA1A2A64C361}"/>
              </a:ext>
            </a:extLst>
          </p:cNvPr>
          <p:cNvPicPr>
            <a:picLocks noChangeAspect="1"/>
          </p:cNvPicPr>
          <p:nvPr/>
        </p:nvPicPr>
        <p:blipFill>
          <a:blip r:embed="rId7"/>
          <a:stretch>
            <a:fillRect/>
          </a:stretch>
        </p:blipFill>
        <p:spPr>
          <a:xfrm>
            <a:off x="4871863" y="5014278"/>
            <a:ext cx="2246769" cy="498104"/>
          </a:xfrm>
          <a:prstGeom prst="rect">
            <a:avLst/>
          </a:prstGeom>
        </p:spPr>
      </p:pic>
      <p:sp>
        <p:nvSpPr>
          <p:cNvPr id="15" name="TextBox 14">
            <a:extLst>
              <a:ext uri="{FF2B5EF4-FFF2-40B4-BE49-F238E27FC236}">
                <a16:creationId xmlns:a16="http://schemas.microsoft.com/office/drawing/2014/main" id="{1AA4796E-E166-8478-3198-5C940369646D}"/>
              </a:ext>
            </a:extLst>
          </p:cNvPr>
          <p:cNvSpPr txBox="1"/>
          <p:nvPr/>
        </p:nvSpPr>
        <p:spPr>
          <a:xfrm>
            <a:off x="4998240" y="4675724"/>
            <a:ext cx="2003526" cy="338554"/>
          </a:xfrm>
          <a:prstGeom prst="rect">
            <a:avLst/>
          </a:prstGeom>
          <a:noFill/>
        </p:spPr>
        <p:txBody>
          <a:bodyPr wrap="square">
            <a:spAutoFit/>
          </a:bodyPr>
          <a:lstStyle/>
          <a:p>
            <a:r>
              <a:rPr lang="tr-TR" sz="1600" dirty="0"/>
              <a:t>After combining all 4, </a:t>
            </a:r>
          </a:p>
        </p:txBody>
      </p:sp>
      <p:sp>
        <p:nvSpPr>
          <p:cNvPr id="18" name="TextBox 17">
            <a:extLst>
              <a:ext uri="{FF2B5EF4-FFF2-40B4-BE49-F238E27FC236}">
                <a16:creationId xmlns:a16="http://schemas.microsoft.com/office/drawing/2014/main" id="{558002C3-8F7C-6D7B-8FCC-B180E3F44F68}"/>
              </a:ext>
            </a:extLst>
          </p:cNvPr>
          <p:cNvSpPr txBox="1"/>
          <p:nvPr/>
        </p:nvSpPr>
        <p:spPr>
          <a:xfrm>
            <a:off x="3476971" y="5754166"/>
            <a:ext cx="5537240" cy="830997"/>
          </a:xfrm>
          <a:prstGeom prst="rect">
            <a:avLst/>
          </a:prstGeom>
          <a:noFill/>
        </p:spPr>
        <p:txBody>
          <a:bodyPr wrap="square">
            <a:spAutoFit/>
          </a:bodyPr>
          <a:lstStyle/>
          <a:p>
            <a:r>
              <a:rPr lang="tr-TR" sz="1600" dirty="0"/>
              <a:t>Th</a:t>
            </a:r>
            <a:r>
              <a:rPr lang="en-US" sz="1600" dirty="0" err="1"/>
              <a:t>erefore</a:t>
            </a:r>
            <a:r>
              <a:rPr lang="en-US" sz="1600" dirty="0"/>
              <a:t>, it can be concluded that </a:t>
            </a:r>
            <a:r>
              <a:rPr lang="en-US" sz="1600" b="1" dirty="0"/>
              <a:t>Leapfrog</a:t>
            </a:r>
            <a:r>
              <a:rPr lang="en-US" sz="1600" dirty="0"/>
              <a:t> outperforms </a:t>
            </a:r>
            <a:r>
              <a:rPr lang="en-US" sz="1600" b="1" dirty="0"/>
              <a:t>RK4</a:t>
            </a:r>
            <a:r>
              <a:rPr lang="en-US" sz="1600" dirty="0"/>
              <a:t> with the relative performance of 2.11 ± 0.03 in e− E interactions with static uniform E field.</a:t>
            </a:r>
            <a:endParaRPr lang="tr-TR" sz="1600" dirty="0"/>
          </a:p>
        </p:txBody>
      </p:sp>
      <p:sp>
        <p:nvSpPr>
          <p:cNvPr id="3" name="Slide Number Placeholder 2">
            <a:extLst>
              <a:ext uri="{FF2B5EF4-FFF2-40B4-BE49-F238E27FC236}">
                <a16:creationId xmlns:a16="http://schemas.microsoft.com/office/drawing/2014/main" id="{101BBECF-CB28-DAAD-0938-E85D39AA6842}"/>
              </a:ext>
            </a:extLst>
          </p:cNvPr>
          <p:cNvSpPr>
            <a:spLocks noGrp="1"/>
          </p:cNvSpPr>
          <p:nvPr>
            <p:ph type="sldNum" sz="quarter" idx="12"/>
          </p:nvPr>
        </p:nvSpPr>
        <p:spPr/>
        <p:txBody>
          <a:bodyPr/>
          <a:lstStyle/>
          <a:p>
            <a:fld id="{B67BF8F8-67F3-499B-A441-62C75F4E249C}" type="slidenum">
              <a:rPr lang="tr-TR" smtClean="0"/>
              <a:t>39</a:t>
            </a:fld>
            <a:endParaRPr lang="tr-TR"/>
          </a:p>
        </p:txBody>
      </p:sp>
    </p:spTree>
    <p:extLst>
      <p:ext uri="{BB962C8B-B14F-4D97-AF65-F5344CB8AC3E}">
        <p14:creationId xmlns:p14="http://schemas.microsoft.com/office/powerpoint/2010/main" val="1713642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F1C177-79A8-0BF3-7F4E-24E1129222A6}"/>
              </a:ext>
            </a:extLst>
          </p:cNvPr>
          <p:cNvSpPr txBox="1"/>
          <p:nvPr/>
        </p:nvSpPr>
        <p:spPr>
          <a:xfrm>
            <a:off x="5071969" y="235438"/>
            <a:ext cx="2737416" cy="646331"/>
          </a:xfrm>
          <a:prstGeom prst="rect">
            <a:avLst/>
          </a:prstGeom>
          <a:noFill/>
        </p:spPr>
        <p:txBody>
          <a:bodyPr wrap="none" rtlCol="0">
            <a:spAutoFit/>
          </a:bodyPr>
          <a:lstStyle/>
          <a:p>
            <a:r>
              <a:rPr lang="tr-TR" sz="3600" b="1" dirty="0"/>
              <a:t>Lorentz</a:t>
            </a:r>
            <a:r>
              <a:rPr lang="tr-TR" sz="3200" b="1" dirty="0"/>
              <a:t> </a:t>
            </a:r>
            <a:r>
              <a:rPr lang="tr-TR" sz="3600" b="1" dirty="0"/>
              <a:t>Force</a:t>
            </a:r>
            <a:endParaRPr lang="tr-TR" sz="3200" b="1" dirty="0"/>
          </a:p>
        </p:txBody>
      </p:sp>
      <p:pic>
        <p:nvPicPr>
          <p:cNvPr id="6" name="Picture 5">
            <a:extLst>
              <a:ext uri="{FF2B5EF4-FFF2-40B4-BE49-F238E27FC236}">
                <a16:creationId xmlns:a16="http://schemas.microsoft.com/office/drawing/2014/main" id="{B205D62D-892F-B4D1-7CB6-E92A57EBD6FE}"/>
              </a:ext>
            </a:extLst>
          </p:cNvPr>
          <p:cNvPicPr>
            <a:picLocks noChangeAspect="1"/>
          </p:cNvPicPr>
          <p:nvPr/>
        </p:nvPicPr>
        <p:blipFill>
          <a:blip r:embed="rId2"/>
          <a:stretch>
            <a:fillRect/>
          </a:stretch>
        </p:blipFill>
        <p:spPr>
          <a:xfrm>
            <a:off x="6642157" y="1618882"/>
            <a:ext cx="3135905" cy="848020"/>
          </a:xfrm>
          <a:prstGeom prst="rect">
            <a:avLst/>
          </a:prstGeom>
        </p:spPr>
      </p:pic>
      <p:pic>
        <p:nvPicPr>
          <p:cNvPr id="10" name="Picture 9">
            <a:extLst>
              <a:ext uri="{FF2B5EF4-FFF2-40B4-BE49-F238E27FC236}">
                <a16:creationId xmlns:a16="http://schemas.microsoft.com/office/drawing/2014/main" id="{19F68210-A6DE-4831-F7DC-EE5E1D4393BA}"/>
              </a:ext>
            </a:extLst>
          </p:cNvPr>
          <p:cNvPicPr>
            <a:picLocks noChangeAspect="1"/>
          </p:cNvPicPr>
          <p:nvPr/>
        </p:nvPicPr>
        <p:blipFill>
          <a:blip r:embed="rId3"/>
          <a:stretch>
            <a:fillRect/>
          </a:stretch>
        </p:blipFill>
        <p:spPr>
          <a:xfrm>
            <a:off x="3813543" y="4063140"/>
            <a:ext cx="4396567" cy="763723"/>
          </a:xfrm>
          <a:prstGeom prst="rect">
            <a:avLst/>
          </a:prstGeom>
        </p:spPr>
      </p:pic>
      <p:pic>
        <p:nvPicPr>
          <p:cNvPr id="12" name="Picture 11">
            <a:extLst>
              <a:ext uri="{FF2B5EF4-FFF2-40B4-BE49-F238E27FC236}">
                <a16:creationId xmlns:a16="http://schemas.microsoft.com/office/drawing/2014/main" id="{C9EA4F84-8456-FEB8-7DF8-33FDE4CE7638}"/>
              </a:ext>
            </a:extLst>
          </p:cNvPr>
          <p:cNvPicPr>
            <a:picLocks noChangeAspect="1"/>
          </p:cNvPicPr>
          <p:nvPr/>
        </p:nvPicPr>
        <p:blipFill>
          <a:blip r:embed="rId4"/>
          <a:stretch>
            <a:fillRect/>
          </a:stretch>
        </p:blipFill>
        <p:spPr>
          <a:xfrm>
            <a:off x="3760690" y="5280016"/>
            <a:ext cx="4670617" cy="788290"/>
          </a:xfrm>
          <a:prstGeom prst="rect">
            <a:avLst/>
          </a:prstGeom>
        </p:spPr>
      </p:pic>
      <p:sp>
        <p:nvSpPr>
          <p:cNvPr id="13" name="TextBox 12">
            <a:extLst>
              <a:ext uri="{FF2B5EF4-FFF2-40B4-BE49-F238E27FC236}">
                <a16:creationId xmlns:a16="http://schemas.microsoft.com/office/drawing/2014/main" id="{C59743BB-3293-ED65-FB67-332EEE87F25B}"/>
              </a:ext>
            </a:extLst>
          </p:cNvPr>
          <p:cNvSpPr txBox="1"/>
          <p:nvPr/>
        </p:nvSpPr>
        <p:spPr>
          <a:xfrm>
            <a:off x="1767567" y="1139789"/>
            <a:ext cx="3986246" cy="1754326"/>
          </a:xfrm>
          <a:prstGeom prst="rect">
            <a:avLst/>
          </a:prstGeom>
          <a:noFill/>
        </p:spPr>
        <p:txBody>
          <a:bodyPr wrap="square" rtlCol="0">
            <a:spAutoFit/>
          </a:bodyPr>
          <a:lstStyle/>
          <a:p>
            <a:r>
              <a:rPr lang="en-US" dirty="0"/>
              <a:t>Force acting on a charged particle</a:t>
            </a:r>
            <a:r>
              <a:rPr lang="tr-TR" dirty="0"/>
              <a:t> </a:t>
            </a:r>
            <a:r>
              <a:rPr lang="en-US" dirty="0"/>
              <a:t>in electromagnetic fields</a:t>
            </a:r>
            <a:r>
              <a:rPr lang="tr-TR" dirty="0"/>
              <a:t>. </a:t>
            </a:r>
          </a:p>
          <a:p>
            <a:pPr marL="285750" indent="-285750">
              <a:buFont typeface="Arial" panose="020B0604020202020204" pitchFamily="34" charset="0"/>
              <a:buChar char="•"/>
            </a:pPr>
            <a:r>
              <a:rPr lang="tr-TR" b="1" dirty="0"/>
              <a:t>q </a:t>
            </a:r>
            <a:r>
              <a:rPr lang="tr-TR" dirty="0"/>
              <a:t>: charge of the particle</a:t>
            </a:r>
          </a:p>
          <a:p>
            <a:pPr marL="285750" indent="-285750">
              <a:buFont typeface="Arial" panose="020B0604020202020204" pitchFamily="34" charset="0"/>
              <a:buChar char="•"/>
            </a:pPr>
            <a:r>
              <a:rPr lang="tr-TR" b="1" dirty="0"/>
              <a:t>v </a:t>
            </a:r>
            <a:r>
              <a:rPr lang="tr-TR" dirty="0"/>
              <a:t>: velocity of the particle</a:t>
            </a:r>
          </a:p>
          <a:p>
            <a:pPr marL="285750" indent="-285750">
              <a:buFont typeface="Arial" panose="020B0604020202020204" pitchFamily="34" charset="0"/>
              <a:buChar char="•"/>
            </a:pPr>
            <a:r>
              <a:rPr lang="tr-TR" b="1" dirty="0"/>
              <a:t>E</a:t>
            </a:r>
            <a:r>
              <a:rPr lang="tr-TR" dirty="0"/>
              <a:t> : Electric field</a:t>
            </a:r>
          </a:p>
          <a:p>
            <a:pPr marL="285750" indent="-285750">
              <a:buFont typeface="Arial" panose="020B0604020202020204" pitchFamily="34" charset="0"/>
              <a:buChar char="•"/>
            </a:pPr>
            <a:r>
              <a:rPr lang="tr-TR" b="1" dirty="0"/>
              <a:t>B</a:t>
            </a:r>
            <a:r>
              <a:rPr lang="tr-TR" dirty="0"/>
              <a:t> : Magnetic Field</a:t>
            </a:r>
          </a:p>
        </p:txBody>
      </p:sp>
      <p:sp>
        <p:nvSpPr>
          <p:cNvPr id="14" name="TextBox 13">
            <a:extLst>
              <a:ext uri="{FF2B5EF4-FFF2-40B4-BE49-F238E27FC236}">
                <a16:creationId xmlns:a16="http://schemas.microsoft.com/office/drawing/2014/main" id="{450C05CE-F927-74A4-5FE0-201ECE4F4622}"/>
              </a:ext>
            </a:extLst>
          </p:cNvPr>
          <p:cNvSpPr txBox="1"/>
          <p:nvPr/>
        </p:nvSpPr>
        <p:spPr>
          <a:xfrm>
            <a:off x="3651420" y="3233218"/>
            <a:ext cx="4889159" cy="461665"/>
          </a:xfrm>
          <a:prstGeom prst="rect">
            <a:avLst/>
          </a:prstGeom>
          <a:noFill/>
        </p:spPr>
        <p:txBody>
          <a:bodyPr wrap="none" rtlCol="0">
            <a:spAutoFit/>
          </a:bodyPr>
          <a:lstStyle/>
          <a:p>
            <a:r>
              <a:rPr lang="tr-TR" sz="2400" b="1" dirty="0"/>
              <a:t>Acceleration caused by Lorentz Force</a:t>
            </a:r>
          </a:p>
        </p:txBody>
      </p:sp>
      <p:sp>
        <p:nvSpPr>
          <p:cNvPr id="2" name="Slide Number Placeholder 1">
            <a:extLst>
              <a:ext uri="{FF2B5EF4-FFF2-40B4-BE49-F238E27FC236}">
                <a16:creationId xmlns:a16="http://schemas.microsoft.com/office/drawing/2014/main" id="{27EA81AB-62F3-E2A0-C67E-67F9DA4408DF}"/>
              </a:ext>
            </a:extLst>
          </p:cNvPr>
          <p:cNvSpPr>
            <a:spLocks noGrp="1"/>
          </p:cNvSpPr>
          <p:nvPr>
            <p:ph type="sldNum" sz="quarter" idx="12"/>
          </p:nvPr>
        </p:nvSpPr>
        <p:spPr/>
        <p:txBody>
          <a:bodyPr/>
          <a:lstStyle/>
          <a:p>
            <a:fld id="{B67BF8F8-67F3-499B-A441-62C75F4E249C}" type="slidenum">
              <a:rPr lang="tr-TR" smtClean="0"/>
              <a:t>4</a:t>
            </a:fld>
            <a:endParaRPr lang="tr-TR"/>
          </a:p>
        </p:txBody>
      </p:sp>
    </p:spTree>
    <p:extLst>
      <p:ext uri="{BB962C8B-B14F-4D97-AF65-F5344CB8AC3E}">
        <p14:creationId xmlns:p14="http://schemas.microsoft.com/office/powerpoint/2010/main" val="326110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black and white diagram&#10;&#10;Description automatically generated">
            <a:extLst>
              <a:ext uri="{FF2B5EF4-FFF2-40B4-BE49-F238E27FC236}">
                <a16:creationId xmlns:a16="http://schemas.microsoft.com/office/drawing/2014/main" id="{C1977DF5-3A77-A4E1-2263-1FAAA281B3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7966" y="1221767"/>
            <a:ext cx="6376068" cy="3338729"/>
          </a:xfrm>
          <a:prstGeom prst="rect">
            <a:avLst/>
          </a:prstGeom>
        </p:spPr>
      </p:pic>
      <p:sp>
        <p:nvSpPr>
          <p:cNvPr id="4" name="TextBox 3">
            <a:extLst>
              <a:ext uri="{FF2B5EF4-FFF2-40B4-BE49-F238E27FC236}">
                <a16:creationId xmlns:a16="http://schemas.microsoft.com/office/drawing/2014/main" id="{CCA1BF73-3B06-C8C7-9609-C51925703CE9}"/>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D8DA2B6E-D1A2-A22D-8DC1-0C2AD76099B5}"/>
              </a:ext>
            </a:extLst>
          </p:cNvPr>
          <p:cNvSpPr txBox="1"/>
          <p:nvPr/>
        </p:nvSpPr>
        <p:spPr>
          <a:xfrm>
            <a:off x="5044394" y="924527"/>
            <a:ext cx="2103212" cy="461665"/>
          </a:xfrm>
          <a:prstGeom prst="rect">
            <a:avLst/>
          </a:prstGeom>
          <a:noFill/>
        </p:spPr>
        <p:txBody>
          <a:bodyPr wrap="square">
            <a:spAutoFit/>
          </a:bodyPr>
          <a:lstStyle/>
          <a:p>
            <a:pPr defTabSz="480060">
              <a:spcAft>
                <a:spcPts val="600"/>
              </a:spcAft>
            </a:pPr>
            <a:r>
              <a:rPr lang="tr-TR" sz="2400" b="1" dirty="0"/>
              <a:t>Multithreading</a:t>
            </a:r>
            <a:endParaRPr lang="tr-TR" sz="2000" b="1" dirty="0"/>
          </a:p>
        </p:txBody>
      </p:sp>
      <p:sp>
        <p:nvSpPr>
          <p:cNvPr id="6" name="TextBox 5">
            <a:extLst>
              <a:ext uri="{FF2B5EF4-FFF2-40B4-BE49-F238E27FC236}">
                <a16:creationId xmlns:a16="http://schemas.microsoft.com/office/drawing/2014/main" id="{9735AA15-CB17-A3B5-98FC-FFD832AA9C0D}"/>
              </a:ext>
            </a:extLst>
          </p:cNvPr>
          <p:cNvSpPr txBox="1"/>
          <p:nvPr/>
        </p:nvSpPr>
        <p:spPr>
          <a:xfrm>
            <a:off x="608600" y="4630879"/>
            <a:ext cx="10974799" cy="2031325"/>
          </a:xfrm>
          <a:prstGeom prst="rect">
            <a:avLst/>
          </a:prstGeom>
          <a:noFill/>
        </p:spPr>
        <p:txBody>
          <a:bodyPr wrap="none" rtlCol="0">
            <a:spAutoFit/>
          </a:bodyPr>
          <a:lstStyle/>
          <a:p>
            <a:pPr marL="285750" indent="-285750">
              <a:buFont typeface="Arial" panose="020B0604020202020204" pitchFamily="34" charset="0"/>
              <a:buChar char="•"/>
            </a:pPr>
            <a:r>
              <a:rPr lang="tr-TR" dirty="0"/>
              <a:t>Multithreading implementation efforts were ongoing since the start of the project</a:t>
            </a:r>
          </a:p>
          <a:p>
            <a:pPr marL="285750" indent="-285750">
              <a:buFont typeface="Arial" panose="020B0604020202020204" pitchFamily="34" charset="0"/>
              <a:buChar char="•"/>
            </a:pPr>
            <a:r>
              <a:rPr lang="tr-TR" dirty="0"/>
              <a:t>Latest approach had a main thread that manages other threads, a UI-Console notifier thread, and worker threads</a:t>
            </a:r>
          </a:p>
          <a:p>
            <a:pPr marL="285750" indent="-285750">
              <a:buFont typeface="Arial" panose="020B0604020202020204" pitchFamily="34" charset="0"/>
              <a:buChar char="•"/>
            </a:pPr>
            <a:r>
              <a:rPr lang="tr-TR" dirty="0"/>
              <a:t>Different architectures for worker threads have been implemented and tried</a:t>
            </a:r>
          </a:p>
          <a:p>
            <a:pPr marL="800100" lvl="1" indent="-342900">
              <a:buFont typeface="+mj-lt"/>
              <a:buAutoNum type="arabicPeriod"/>
            </a:pPr>
            <a:r>
              <a:rPr lang="en-US" dirty="0"/>
              <a:t>Have a thread pool that calculates e−EM in a queue </a:t>
            </a:r>
            <a:endParaRPr lang="tr-TR" dirty="0"/>
          </a:p>
          <a:p>
            <a:pPr marL="800100" lvl="1" indent="-342900">
              <a:buFont typeface="+mj-lt"/>
              <a:buAutoNum type="arabicPeriod"/>
            </a:pPr>
            <a:r>
              <a:rPr lang="en-US" dirty="0"/>
              <a:t>Assign a thread to each bunch</a:t>
            </a:r>
            <a:endParaRPr lang="tr-TR" dirty="0"/>
          </a:p>
          <a:p>
            <a:pPr marL="800100" lvl="1" indent="-342900">
              <a:buFont typeface="+mj-lt"/>
              <a:buAutoNum type="arabicPeriod"/>
            </a:pPr>
            <a:r>
              <a:rPr lang="en-US" dirty="0"/>
              <a:t>Assign random electrons to each thread and calculate e−EM with global time</a:t>
            </a:r>
            <a:endParaRPr lang="tr-TR" dirty="0"/>
          </a:p>
          <a:p>
            <a:pPr marL="800100" lvl="1" indent="-342900">
              <a:buFont typeface="+mj-lt"/>
              <a:buAutoNum type="arabicPeriod"/>
            </a:pPr>
            <a:r>
              <a:rPr lang="en-US" dirty="0"/>
              <a:t>Assign random electrons to each thread and calculate e−EM with local thread time</a:t>
            </a:r>
            <a:endParaRPr lang="tr-TR" dirty="0"/>
          </a:p>
        </p:txBody>
      </p:sp>
      <p:sp>
        <p:nvSpPr>
          <p:cNvPr id="2" name="Slide Number Placeholder 1">
            <a:extLst>
              <a:ext uri="{FF2B5EF4-FFF2-40B4-BE49-F238E27FC236}">
                <a16:creationId xmlns:a16="http://schemas.microsoft.com/office/drawing/2014/main" id="{EDB45F77-39E7-396D-235B-996704C3BD20}"/>
              </a:ext>
            </a:extLst>
          </p:cNvPr>
          <p:cNvSpPr>
            <a:spLocks noGrp="1"/>
          </p:cNvSpPr>
          <p:nvPr>
            <p:ph type="sldNum" sz="quarter" idx="12"/>
          </p:nvPr>
        </p:nvSpPr>
        <p:spPr/>
        <p:txBody>
          <a:bodyPr/>
          <a:lstStyle/>
          <a:p>
            <a:fld id="{B67BF8F8-67F3-499B-A441-62C75F4E249C}" type="slidenum">
              <a:rPr lang="tr-TR" smtClean="0"/>
              <a:t>40</a:t>
            </a:fld>
            <a:endParaRPr lang="tr-TR"/>
          </a:p>
        </p:txBody>
      </p:sp>
    </p:spTree>
    <p:extLst>
      <p:ext uri="{BB962C8B-B14F-4D97-AF65-F5344CB8AC3E}">
        <p14:creationId xmlns:p14="http://schemas.microsoft.com/office/powerpoint/2010/main" val="24176129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041553-186A-29D1-3F78-3811D9D145F9}"/>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D88AF37E-E609-CFC6-C6BA-691297D57D38}"/>
              </a:ext>
            </a:extLst>
          </p:cNvPr>
          <p:cNvSpPr txBox="1"/>
          <p:nvPr/>
        </p:nvSpPr>
        <p:spPr>
          <a:xfrm>
            <a:off x="5044394" y="924527"/>
            <a:ext cx="2103212" cy="461665"/>
          </a:xfrm>
          <a:prstGeom prst="rect">
            <a:avLst/>
          </a:prstGeom>
          <a:noFill/>
        </p:spPr>
        <p:txBody>
          <a:bodyPr wrap="square">
            <a:spAutoFit/>
          </a:bodyPr>
          <a:lstStyle/>
          <a:p>
            <a:pPr defTabSz="480060">
              <a:spcAft>
                <a:spcPts val="600"/>
              </a:spcAft>
            </a:pPr>
            <a:r>
              <a:rPr lang="tr-TR" sz="2400" b="1" dirty="0"/>
              <a:t>Multithreading</a:t>
            </a:r>
            <a:endParaRPr lang="tr-TR" sz="2000" b="1" dirty="0"/>
          </a:p>
        </p:txBody>
      </p:sp>
      <p:sp>
        <p:nvSpPr>
          <p:cNvPr id="6" name="TextBox 5">
            <a:extLst>
              <a:ext uri="{FF2B5EF4-FFF2-40B4-BE49-F238E27FC236}">
                <a16:creationId xmlns:a16="http://schemas.microsoft.com/office/drawing/2014/main" id="{34E7EB71-43CF-3B0F-D9C2-413ADD58F611}"/>
              </a:ext>
            </a:extLst>
          </p:cNvPr>
          <p:cNvSpPr txBox="1"/>
          <p:nvPr/>
        </p:nvSpPr>
        <p:spPr>
          <a:xfrm>
            <a:off x="911424" y="1724030"/>
            <a:ext cx="10369152" cy="4801314"/>
          </a:xfrm>
          <a:prstGeom prst="rect">
            <a:avLst/>
          </a:prstGeom>
          <a:noFill/>
        </p:spPr>
        <p:txBody>
          <a:bodyPr wrap="square" rtlCol="0">
            <a:spAutoFit/>
          </a:bodyPr>
          <a:lstStyle/>
          <a:p>
            <a:pPr marL="285750" indent="-285750">
              <a:buFont typeface="Arial" panose="020B0604020202020204" pitchFamily="34" charset="0"/>
              <a:buChar char="•"/>
            </a:pPr>
            <a:r>
              <a:rPr lang="en-US" b="1" dirty="0"/>
              <a:t>Architecture 1 </a:t>
            </a:r>
            <a:r>
              <a:rPr lang="en-US" dirty="0"/>
              <a:t>would require constant waiting in worker threads to get mutexes of E field, especially in RK4</a:t>
            </a:r>
            <a:endParaRPr lang="tr-TR" dirty="0"/>
          </a:p>
          <a:p>
            <a:pPr marL="285750" indent="-285750">
              <a:buFont typeface="Arial" panose="020B0604020202020204" pitchFamily="34" charset="0"/>
              <a:buChar char="•"/>
            </a:pPr>
            <a:r>
              <a:rPr lang="tr-TR" b="1" dirty="0"/>
              <a:t>Architecture 2 </a:t>
            </a:r>
            <a:r>
              <a:rPr lang="en-US" dirty="0"/>
              <a:t>was not increasing performance in lower bunch count configurations as expected</a:t>
            </a:r>
            <a:endParaRPr lang="tr-TR" dirty="0"/>
          </a:p>
          <a:p>
            <a:pPr marL="285750" indent="-285750">
              <a:buFont typeface="Arial" panose="020B0604020202020204" pitchFamily="34" charset="0"/>
              <a:buChar char="•"/>
            </a:pPr>
            <a:r>
              <a:rPr lang="tr-TR" b="1" dirty="0"/>
              <a:t>Architecture 3 </a:t>
            </a:r>
            <a:r>
              <a:rPr lang="en-US" dirty="0"/>
              <a:t>was inefficient and wasteful since all the worker threads would wait the main thread to get the next time after they finish calculation, while the main thread would be waiting for the slowest worker thread.</a:t>
            </a:r>
            <a:endParaRPr lang="tr-TR" dirty="0"/>
          </a:p>
          <a:p>
            <a:pPr marL="285750" indent="-285750">
              <a:buFont typeface="Arial" panose="020B0604020202020204" pitchFamily="34" charset="0"/>
              <a:buChar char="•"/>
            </a:pPr>
            <a:r>
              <a:rPr lang="en-US" b="1" dirty="0"/>
              <a:t>Architecture 4 </a:t>
            </a:r>
            <a:r>
              <a:rPr lang="en-US" dirty="0"/>
              <a:t>was thought to be the best performer. It would give freedom to calculate the whole simulation to each thread while giving up the global time. This would also mean thread-safety is ensured since there is no shared data between the worker threads. However, this architecture can cause issues if </a:t>
            </a:r>
            <a:br>
              <a:rPr lang="tr-TR" dirty="0"/>
            </a:br>
            <a:r>
              <a:rPr lang="en-US" dirty="0"/>
              <a:t>e−e</a:t>
            </a:r>
            <a:r>
              <a:rPr lang="tr-TR" dirty="0"/>
              <a:t> </a:t>
            </a:r>
            <a:r>
              <a:rPr lang="en-US" dirty="0"/>
              <a:t>interactions were decided to be implemented in the future</a:t>
            </a:r>
            <a:endParaRPr lang="tr-TR" dirty="0"/>
          </a:p>
          <a:p>
            <a:pPr marL="285750" indent="-285750">
              <a:buFont typeface="Arial" panose="020B0604020202020204" pitchFamily="34" charset="0"/>
              <a:buChar char="•"/>
            </a:pPr>
            <a:endParaRPr lang="tr-TR" b="1" dirty="0"/>
          </a:p>
          <a:p>
            <a:pPr marL="285750" indent="-285750">
              <a:buFont typeface="Arial" panose="020B0604020202020204" pitchFamily="34" charset="0"/>
              <a:buChar char="•"/>
            </a:pPr>
            <a:endParaRPr lang="tr-TR" b="1" dirty="0"/>
          </a:p>
          <a:p>
            <a:r>
              <a:rPr lang="en-US" dirty="0"/>
              <a:t>Another caveat is that a copy operation of E⃗ and B⃗ objects for each worker thread would be needed. This would lead to larger memory allocations and more time spent setting up simulations. Therefore, Architecture 4 is not ideal for fast calculations and when the memory is an important constraint. An implementation that can use both Architecture 2 &amp; Architecture 4 when necessary</a:t>
            </a:r>
            <a:r>
              <a:rPr lang="tr-TR" dirty="0"/>
              <a:t>,</a:t>
            </a:r>
            <a:r>
              <a:rPr lang="en-US" dirty="0"/>
              <a:t> would be a better approach considering these methods; nevertheless, Architecture 4 was chose</a:t>
            </a:r>
            <a:r>
              <a:rPr lang="tr-TR" dirty="0"/>
              <a:t>n</a:t>
            </a:r>
            <a:r>
              <a:rPr lang="en-US" dirty="0"/>
              <a:t> to be implemented</a:t>
            </a:r>
            <a:endParaRPr lang="tr-TR" b="1" dirty="0"/>
          </a:p>
        </p:txBody>
      </p:sp>
      <p:sp>
        <p:nvSpPr>
          <p:cNvPr id="2" name="Slide Number Placeholder 1">
            <a:extLst>
              <a:ext uri="{FF2B5EF4-FFF2-40B4-BE49-F238E27FC236}">
                <a16:creationId xmlns:a16="http://schemas.microsoft.com/office/drawing/2014/main" id="{E4295441-00D0-0894-2F2B-2F40F8BDFECF}"/>
              </a:ext>
            </a:extLst>
          </p:cNvPr>
          <p:cNvSpPr>
            <a:spLocks noGrp="1"/>
          </p:cNvSpPr>
          <p:nvPr>
            <p:ph type="sldNum" sz="quarter" idx="12"/>
          </p:nvPr>
        </p:nvSpPr>
        <p:spPr/>
        <p:txBody>
          <a:bodyPr/>
          <a:lstStyle/>
          <a:p>
            <a:fld id="{B67BF8F8-67F3-499B-A441-62C75F4E249C}" type="slidenum">
              <a:rPr lang="tr-TR" smtClean="0"/>
              <a:t>41</a:t>
            </a:fld>
            <a:endParaRPr lang="tr-TR"/>
          </a:p>
        </p:txBody>
      </p:sp>
    </p:spTree>
    <p:extLst>
      <p:ext uri="{BB962C8B-B14F-4D97-AF65-F5344CB8AC3E}">
        <p14:creationId xmlns:p14="http://schemas.microsoft.com/office/powerpoint/2010/main" val="41784192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6B848A-EAB9-9411-3E34-D96CB3127BE7}"/>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CC2CA825-E8C5-969B-91F3-C7FC8D4C1077}"/>
              </a:ext>
            </a:extLst>
          </p:cNvPr>
          <p:cNvSpPr txBox="1"/>
          <p:nvPr/>
        </p:nvSpPr>
        <p:spPr>
          <a:xfrm>
            <a:off x="4418069" y="939935"/>
            <a:ext cx="3262107" cy="461665"/>
          </a:xfrm>
          <a:prstGeom prst="rect">
            <a:avLst/>
          </a:prstGeom>
          <a:noFill/>
        </p:spPr>
        <p:txBody>
          <a:bodyPr wrap="square">
            <a:spAutoFit/>
          </a:bodyPr>
          <a:lstStyle/>
          <a:p>
            <a:pPr defTabSz="480060">
              <a:spcAft>
                <a:spcPts val="600"/>
              </a:spcAft>
            </a:pPr>
            <a:r>
              <a:rPr lang="tr-TR" sz="2400" b="1" dirty="0"/>
              <a:t>Graphical User Interface</a:t>
            </a:r>
            <a:endParaRPr lang="tr-TR" sz="2000" b="1" dirty="0"/>
          </a:p>
        </p:txBody>
      </p:sp>
      <p:sp>
        <p:nvSpPr>
          <p:cNvPr id="8" name="TextBox 7">
            <a:extLst>
              <a:ext uri="{FF2B5EF4-FFF2-40B4-BE49-F238E27FC236}">
                <a16:creationId xmlns:a16="http://schemas.microsoft.com/office/drawing/2014/main" id="{8A353B93-54DB-28D4-6A9F-2933ACF4DED3}"/>
              </a:ext>
            </a:extLst>
          </p:cNvPr>
          <p:cNvSpPr txBox="1"/>
          <p:nvPr/>
        </p:nvSpPr>
        <p:spPr>
          <a:xfrm>
            <a:off x="994054" y="2624572"/>
            <a:ext cx="5256584" cy="2031325"/>
          </a:xfrm>
          <a:prstGeom prst="rect">
            <a:avLst/>
          </a:prstGeom>
          <a:noFill/>
        </p:spPr>
        <p:txBody>
          <a:bodyPr wrap="square" rtlCol="0">
            <a:spAutoFit/>
          </a:bodyPr>
          <a:lstStyle/>
          <a:p>
            <a:pPr marL="285750" indent="-285750">
              <a:buFont typeface="Arial" panose="020B0604020202020204" pitchFamily="34" charset="0"/>
              <a:buChar char="•"/>
            </a:pPr>
            <a:r>
              <a:rPr lang="en-US" dirty="0" err="1"/>
              <a:t>Rhodotron</a:t>
            </a:r>
            <a:r>
              <a:rPr lang="en-US" dirty="0"/>
              <a:t> Simulation could be used with a </a:t>
            </a:r>
            <a:r>
              <a:rPr lang="en-US" b="1" dirty="0"/>
              <a:t>config</a:t>
            </a:r>
            <a:r>
              <a:rPr lang="tr-TR" b="1" dirty="0"/>
              <a:t>u</a:t>
            </a:r>
            <a:r>
              <a:rPr lang="en-US" b="1" dirty="0"/>
              <a:t>ration file</a:t>
            </a:r>
            <a:endParaRPr lang="tr-TR" b="1" dirty="0"/>
          </a:p>
          <a:p>
            <a:pPr marL="285750" indent="-285750">
              <a:buFont typeface="Arial" panose="020B0604020202020204" pitchFamily="34" charset="0"/>
              <a:buChar char="•"/>
            </a:pPr>
            <a:r>
              <a:rPr lang="tr-TR" dirty="0"/>
              <a:t>S</a:t>
            </a:r>
            <a:r>
              <a:rPr lang="en-US" dirty="0" err="1"/>
              <a:t>imple</a:t>
            </a:r>
            <a:r>
              <a:rPr lang="en-US" dirty="0"/>
              <a:t> and fast; however, it was not suitable for the average user</a:t>
            </a:r>
            <a:endParaRPr lang="tr-TR" dirty="0"/>
          </a:p>
          <a:p>
            <a:pPr marL="285750" indent="-285750">
              <a:buFont typeface="Arial" panose="020B0604020202020204" pitchFamily="34" charset="0"/>
              <a:buChar char="•"/>
            </a:pPr>
            <a:r>
              <a:rPr lang="tr-TR" dirty="0"/>
              <a:t>A </a:t>
            </a:r>
            <a:r>
              <a:rPr lang="en-US" b="1" dirty="0"/>
              <a:t>GUI</a:t>
            </a:r>
            <a:r>
              <a:rPr lang="en-US" dirty="0"/>
              <a:t> was decided to be built, using </a:t>
            </a:r>
            <a:r>
              <a:rPr lang="en-US" b="1" dirty="0"/>
              <a:t>ROOT</a:t>
            </a:r>
            <a:r>
              <a:rPr lang="en-US" dirty="0"/>
              <a:t> framework</a:t>
            </a:r>
            <a:endParaRPr lang="tr-TR" dirty="0"/>
          </a:p>
          <a:p>
            <a:pPr marL="285750" indent="-285750">
              <a:buFont typeface="Arial" panose="020B0604020202020204" pitchFamily="34" charset="0"/>
              <a:buChar char="•"/>
            </a:pPr>
            <a:r>
              <a:rPr lang="tr-TR" dirty="0"/>
              <a:t>Can also </a:t>
            </a:r>
            <a:r>
              <a:rPr lang="en-US" dirty="0"/>
              <a:t>use of analysis tools offered by </a:t>
            </a:r>
            <a:r>
              <a:rPr lang="en-US" b="1" dirty="0"/>
              <a:t>ROOT</a:t>
            </a:r>
            <a:endParaRPr lang="tr-TR" b="1" dirty="0"/>
          </a:p>
        </p:txBody>
      </p:sp>
      <p:pic>
        <p:nvPicPr>
          <p:cNvPr id="10" name="Picture 9">
            <a:extLst>
              <a:ext uri="{FF2B5EF4-FFF2-40B4-BE49-F238E27FC236}">
                <a16:creationId xmlns:a16="http://schemas.microsoft.com/office/drawing/2014/main" id="{AE658249-9A5F-8254-3519-96600DD0D466}"/>
              </a:ext>
            </a:extLst>
          </p:cNvPr>
          <p:cNvPicPr>
            <a:picLocks noChangeAspect="1"/>
          </p:cNvPicPr>
          <p:nvPr/>
        </p:nvPicPr>
        <p:blipFill>
          <a:blip r:embed="rId2"/>
          <a:stretch>
            <a:fillRect/>
          </a:stretch>
        </p:blipFill>
        <p:spPr>
          <a:xfrm>
            <a:off x="8569655" y="939935"/>
            <a:ext cx="2782929" cy="5400600"/>
          </a:xfrm>
          <a:prstGeom prst="rect">
            <a:avLst/>
          </a:prstGeom>
        </p:spPr>
      </p:pic>
      <p:sp>
        <p:nvSpPr>
          <p:cNvPr id="11" name="TextBox 10">
            <a:extLst>
              <a:ext uri="{FF2B5EF4-FFF2-40B4-BE49-F238E27FC236}">
                <a16:creationId xmlns:a16="http://schemas.microsoft.com/office/drawing/2014/main" id="{11EE11F6-64AD-5F2A-630A-926AA28AFF14}"/>
              </a:ext>
            </a:extLst>
          </p:cNvPr>
          <p:cNvSpPr txBox="1"/>
          <p:nvPr/>
        </p:nvSpPr>
        <p:spPr>
          <a:xfrm>
            <a:off x="8144808" y="6334861"/>
            <a:ext cx="2485296" cy="369332"/>
          </a:xfrm>
          <a:prstGeom prst="rect">
            <a:avLst/>
          </a:prstGeom>
          <a:noFill/>
        </p:spPr>
        <p:txBody>
          <a:bodyPr wrap="none" rtlCol="0">
            <a:spAutoFit/>
          </a:bodyPr>
          <a:lstStyle/>
          <a:p>
            <a:r>
              <a:rPr lang="tr-TR" dirty="0"/>
              <a:t>An example config.in file</a:t>
            </a:r>
          </a:p>
        </p:txBody>
      </p:sp>
      <p:sp>
        <p:nvSpPr>
          <p:cNvPr id="2" name="Slide Number Placeholder 1">
            <a:extLst>
              <a:ext uri="{FF2B5EF4-FFF2-40B4-BE49-F238E27FC236}">
                <a16:creationId xmlns:a16="http://schemas.microsoft.com/office/drawing/2014/main" id="{94731172-E389-8FBB-3882-C5D2765CACF3}"/>
              </a:ext>
            </a:extLst>
          </p:cNvPr>
          <p:cNvSpPr>
            <a:spLocks noGrp="1"/>
          </p:cNvSpPr>
          <p:nvPr>
            <p:ph type="sldNum" sz="quarter" idx="12"/>
          </p:nvPr>
        </p:nvSpPr>
        <p:spPr/>
        <p:txBody>
          <a:bodyPr/>
          <a:lstStyle/>
          <a:p>
            <a:fld id="{B67BF8F8-67F3-499B-A441-62C75F4E249C}" type="slidenum">
              <a:rPr lang="tr-TR" smtClean="0"/>
              <a:t>42</a:t>
            </a:fld>
            <a:endParaRPr lang="tr-TR"/>
          </a:p>
        </p:txBody>
      </p:sp>
    </p:spTree>
    <p:extLst>
      <p:ext uri="{BB962C8B-B14F-4D97-AF65-F5344CB8AC3E}">
        <p14:creationId xmlns:p14="http://schemas.microsoft.com/office/powerpoint/2010/main" val="34922552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33E7F5-0CE5-F36C-16BA-B1170A10DFE5}"/>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36DD09BC-9893-BBB6-E550-F1470B8A6888}"/>
              </a:ext>
            </a:extLst>
          </p:cNvPr>
          <p:cNvSpPr txBox="1"/>
          <p:nvPr/>
        </p:nvSpPr>
        <p:spPr>
          <a:xfrm>
            <a:off x="4418069" y="939935"/>
            <a:ext cx="3262107" cy="461665"/>
          </a:xfrm>
          <a:prstGeom prst="rect">
            <a:avLst/>
          </a:prstGeom>
          <a:noFill/>
        </p:spPr>
        <p:txBody>
          <a:bodyPr wrap="square">
            <a:spAutoFit/>
          </a:bodyPr>
          <a:lstStyle/>
          <a:p>
            <a:pPr defTabSz="480060">
              <a:spcAft>
                <a:spcPts val="600"/>
              </a:spcAft>
            </a:pPr>
            <a:r>
              <a:rPr lang="tr-TR" sz="2400" b="1" dirty="0"/>
              <a:t>Graphical User Interface</a:t>
            </a:r>
            <a:endParaRPr lang="tr-TR" sz="2000" b="1" dirty="0"/>
          </a:p>
        </p:txBody>
      </p:sp>
      <p:pic>
        <p:nvPicPr>
          <p:cNvPr id="7" name="Picture 6" descr="A screenshot of a computer&#10;&#10;Description automatically generated">
            <a:extLst>
              <a:ext uri="{FF2B5EF4-FFF2-40B4-BE49-F238E27FC236}">
                <a16:creationId xmlns:a16="http://schemas.microsoft.com/office/drawing/2014/main" id="{E8D98DCD-D70A-B2AA-76D2-F01BF19DC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1370571"/>
            <a:ext cx="4392488" cy="4888038"/>
          </a:xfrm>
          <a:prstGeom prst="rect">
            <a:avLst/>
          </a:prstGeom>
        </p:spPr>
      </p:pic>
      <p:sp>
        <p:nvSpPr>
          <p:cNvPr id="12" name="TextBox 11">
            <a:extLst>
              <a:ext uri="{FF2B5EF4-FFF2-40B4-BE49-F238E27FC236}">
                <a16:creationId xmlns:a16="http://schemas.microsoft.com/office/drawing/2014/main" id="{290C3FD3-0F9F-8FC1-75E1-8851DA12F213}"/>
              </a:ext>
            </a:extLst>
          </p:cNvPr>
          <p:cNvSpPr txBox="1"/>
          <p:nvPr/>
        </p:nvSpPr>
        <p:spPr>
          <a:xfrm>
            <a:off x="1506782" y="6319913"/>
            <a:ext cx="3345788" cy="369332"/>
          </a:xfrm>
          <a:prstGeom prst="rect">
            <a:avLst/>
          </a:prstGeom>
          <a:noFill/>
        </p:spPr>
        <p:txBody>
          <a:bodyPr wrap="none" rtlCol="0">
            <a:spAutoFit/>
          </a:bodyPr>
          <a:lstStyle/>
          <a:p>
            <a:r>
              <a:rPr lang="tr-TR" dirty="0"/>
              <a:t>Illustriation of the first GUI design</a:t>
            </a:r>
          </a:p>
        </p:txBody>
      </p:sp>
      <p:sp>
        <p:nvSpPr>
          <p:cNvPr id="15" name="TextBox 14">
            <a:extLst>
              <a:ext uri="{FF2B5EF4-FFF2-40B4-BE49-F238E27FC236}">
                <a16:creationId xmlns:a16="http://schemas.microsoft.com/office/drawing/2014/main" id="{6A03997D-34A3-7BCC-68B7-63CF4CAF4A6D}"/>
              </a:ext>
            </a:extLst>
          </p:cNvPr>
          <p:cNvSpPr txBox="1"/>
          <p:nvPr/>
        </p:nvSpPr>
        <p:spPr>
          <a:xfrm>
            <a:off x="6083186" y="2165545"/>
            <a:ext cx="6093724" cy="3416320"/>
          </a:xfrm>
          <a:prstGeom prst="rect">
            <a:avLst/>
          </a:prstGeom>
          <a:noFill/>
        </p:spPr>
        <p:txBody>
          <a:bodyPr wrap="square">
            <a:spAutoFit/>
          </a:bodyPr>
          <a:lstStyle/>
          <a:p>
            <a:pPr marL="285750" indent="-285750">
              <a:buFont typeface="Arial" panose="020B0604020202020204" pitchFamily="34" charset="0"/>
              <a:buChar char="•"/>
            </a:pPr>
            <a:r>
              <a:rPr lang="en-US" b="1" dirty="0" err="1"/>
              <a:t>Rhodotron</a:t>
            </a:r>
            <a:r>
              <a:rPr lang="en-US" b="1" dirty="0"/>
              <a:t> Simulation</a:t>
            </a:r>
            <a:r>
              <a:rPr lang="tr-TR" dirty="0"/>
              <a:t>,</a:t>
            </a:r>
            <a:r>
              <a:rPr lang="en-US" dirty="0"/>
              <a:t> now called </a:t>
            </a:r>
            <a:r>
              <a:rPr lang="en-US" b="1" dirty="0"/>
              <a:t>simulation engine </a:t>
            </a:r>
            <a:r>
              <a:rPr lang="en-US" dirty="0"/>
              <a:t>was updated to be able to run as a background service</a:t>
            </a:r>
            <a:endParaRPr lang="tr-TR" dirty="0"/>
          </a:p>
          <a:p>
            <a:pPr marL="285750" indent="-285750">
              <a:buFont typeface="Arial" panose="020B0604020202020204" pitchFamily="34" charset="0"/>
              <a:buChar char="•"/>
            </a:pPr>
            <a:r>
              <a:rPr lang="en-US" dirty="0"/>
              <a:t>The </a:t>
            </a:r>
            <a:r>
              <a:rPr lang="en-US" b="1" dirty="0"/>
              <a:t>GUI</a:t>
            </a:r>
            <a:r>
              <a:rPr lang="en-US" dirty="0"/>
              <a:t> would be a standalone application, running the </a:t>
            </a:r>
            <a:r>
              <a:rPr lang="en-US" b="1" dirty="0"/>
              <a:t>simulation engine </a:t>
            </a:r>
            <a:r>
              <a:rPr lang="tr-TR" b="1" dirty="0"/>
              <a:t> </a:t>
            </a:r>
            <a:r>
              <a:rPr lang="en-US" dirty="0"/>
              <a:t>when needed</a:t>
            </a:r>
            <a:endParaRPr lang="tr-TR" dirty="0"/>
          </a:p>
          <a:p>
            <a:pPr marL="285750" indent="-285750">
              <a:buFont typeface="Arial" panose="020B0604020202020204" pitchFamily="34" charset="0"/>
              <a:buChar char="•"/>
            </a:pPr>
            <a:r>
              <a:rPr lang="tr-TR" dirty="0"/>
              <a:t>User can use </a:t>
            </a:r>
            <a:r>
              <a:rPr lang="en-US" b="1" dirty="0"/>
              <a:t>simulation engine </a:t>
            </a:r>
            <a:r>
              <a:rPr lang="tr-TR" dirty="0"/>
              <a:t>directly as before</a:t>
            </a:r>
          </a:p>
          <a:p>
            <a:pPr marL="285750" indent="-285750">
              <a:buFont typeface="Arial" panose="020B0604020202020204" pitchFamily="34" charset="0"/>
              <a:buChar char="•"/>
            </a:pPr>
            <a:r>
              <a:rPr lang="tr-TR" b="1" dirty="0"/>
              <a:t>GUI </a:t>
            </a:r>
            <a:r>
              <a:rPr lang="tr-TR" dirty="0"/>
              <a:t>consists of several main frames, each having a seperate responsibility</a:t>
            </a:r>
          </a:p>
          <a:p>
            <a:pPr marL="742950" lvl="1" indent="-285750">
              <a:buFont typeface="Wingdings" panose="05000000000000000000" pitchFamily="2" charset="2"/>
              <a:buChar char="Ø"/>
            </a:pPr>
            <a:r>
              <a:rPr lang="tr-TR" b="1" dirty="0"/>
              <a:t>Configuration</a:t>
            </a:r>
          </a:p>
          <a:p>
            <a:pPr marL="742950" lvl="1" indent="-285750">
              <a:buFont typeface="Wingdings" panose="05000000000000000000" pitchFamily="2" charset="2"/>
              <a:buChar char="Ø"/>
            </a:pPr>
            <a:r>
              <a:rPr lang="tr-TR" b="1" dirty="0"/>
              <a:t>Simulation</a:t>
            </a:r>
          </a:p>
          <a:p>
            <a:pPr marL="742950" lvl="1" indent="-285750">
              <a:buFont typeface="Wingdings" panose="05000000000000000000" pitchFamily="2" charset="2"/>
              <a:buChar char="Ø"/>
            </a:pPr>
            <a:r>
              <a:rPr lang="tr-TR" b="1" dirty="0"/>
              <a:t>Render</a:t>
            </a:r>
          </a:p>
          <a:p>
            <a:pPr marL="742950" lvl="1" indent="-285750">
              <a:buFont typeface="Wingdings" panose="05000000000000000000" pitchFamily="2" charset="2"/>
              <a:buChar char="Ø"/>
            </a:pPr>
            <a:r>
              <a:rPr lang="tr-TR" b="1" dirty="0"/>
              <a:t>Analyze</a:t>
            </a:r>
          </a:p>
          <a:p>
            <a:pPr marL="742950" lvl="1" indent="-285750">
              <a:buFont typeface="Wingdings" panose="05000000000000000000" pitchFamily="2" charset="2"/>
              <a:buChar char="Ø"/>
            </a:pPr>
            <a:r>
              <a:rPr lang="tr-TR" b="1" dirty="0"/>
              <a:t>Sweep</a:t>
            </a:r>
          </a:p>
        </p:txBody>
      </p:sp>
      <p:sp>
        <p:nvSpPr>
          <p:cNvPr id="2" name="Slide Number Placeholder 1">
            <a:extLst>
              <a:ext uri="{FF2B5EF4-FFF2-40B4-BE49-F238E27FC236}">
                <a16:creationId xmlns:a16="http://schemas.microsoft.com/office/drawing/2014/main" id="{3B7609DA-6DC6-EFEE-36DB-7382DD2CBE1C}"/>
              </a:ext>
            </a:extLst>
          </p:cNvPr>
          <p:cNvSpPr>
            <a:spLocks noGrp="1"/>
          </p:cNvSpPr>
          <p:nvPr>
            <p:ph type="sldNum" sz="quarter" idx="12"/>
          </p:nvPr>
        </p:nvSpPr>
        <p:spPr/>
        <p:txBody>
          <a:bodyPr/>
          <a:lstStyle/>
          <a:p>
            <a:fld id="{B67BF8F8-67F3-499B-A441-62C75F4E249C}" type="slidenum">
              <a:rPr lang="tr-TR" smtClean="0"/>
              <a:t>43</a:t>
            </a:fld>
            <a:endParaRPr lang="tr-TR"/>
          </a:p>
        </p:txBody>
      </p:sp>
    </p:spTree>
    <p:extLst>
      <p:ext uri="{BB962C8B-B14F-4D97-AF65-F5344CB8AC3E}">
        <p14:creationId xmlns:p14="http://schemas.microsoft.com/office/powerpoint/2010/main" val="2878058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474CB2B-C5DE-79EF-C29A-01E13BA7A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1250240"/>
            <a:ext cx="5133621" cy="5275658"/>
          </a:xfrm>
          <a:prstGeom prst="rect">
            <a:avLst/>
          </a:prstGeom>
        </p:spPr>
      </p:pic>
      <p:sp>
        <p:nvSpPr>
          <p:cNvPr id="5" name="TextBox 4">
            <a:extLst>
              <a:ext uri="{FF2B5EF4-FFF2-40B4-BE49-F238E27FC236}">
                <a16:creationId xmlns:a16="http://schemas.microsoft.com/office/drawing/2014/main" id="{EDAA4D0B-02C4-E36B-4D99-DB58C8CF844B}"/>
              </a:ext>
            </a:extLst>
          </p:cNvPr>
          <p:cNvSpPr txBox="1"/>
          <p:nvPr/>
        </p:nvSpPr>
        <p:spPr>
          <a:xfrm>
            <a:off x="1556772" y="6340678"/>
            <a:ext cx="3122843" cy="369332"/>
          </a:xfrm>
          <a:prstGeom prst="rect">
            <a:avLst/>
          </a:prstGeom>
          <a:noFill/>
        </p:spPr>
        <p:txBody>
          <a:bodyPr wrap="none" rtlCol="0">
            <a:spAutoFit/>
          </a:bodyPr>
          <a:lstStyle/>
          <a:p>
            <a:r>
              <a:rPr lang="tr-TR" dirty="0"/>
              <a:t>Configuration Frame of the GUI</a:t>
            </a:r>
          </a:p>
        </p:txBody>
      </p:sp>
      <p:sp>
        <p:nvSpPr>
          <p:cNvPr id="6" name="TextBox 5">
            <a:extLst>
              <a:ext uri="{FF2B5EF4-FFF2-40B4-BE49-F238E27FC236}">
                <a16:creationId xmlns:a16="http://schemas.microsoft.com/office/drawing/2014/main" id="{A10DEC5F-7119-57E4-6B67-8E2917724E7F}"/>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D56B8C7E-D5BE-7385-D8B4-473E845C2B27}"/>
              </a:ext>
            </a:extLst>
          </p:cNvPr>
          <p:cNvSpPr txBox="1"/>
          <p:nvPr/>
        </p:nvSpPr>
        <p:spPr>
          <a:xfrm>
            <a:off x="4418069" y="939935"/>
            <a:ext cx="3262107" cy="461665"/>
          </a:xfrm>
          <a:prstGeom prst="rect">
            <a:avLst/>
          </a:prstGeom>
          <a:noFill/>
        </p:spPr>
        <p:txBody>
          <a:bodyPr wrap="square">
            <a:spAutoFit/>
          </a:bodyPr>
          <a:lstStyle/>
          <a:p>
            <a:pPr defTabSz="480060">
              <a:spcAft>
                <a:spcPts val="600"/>
              </a:spcAft>
            </a:pPr>
            <a:r>
              <a:rPr lang="tr-TR" sz="2400" b="1" dirty="0"/>
              <a:t>Graphical User Interface</a:t>
            </a:r>
            <a:endParaRPr lang="tr-TR" sz="2000" b="1" dirty="0"/>
          </a:p>
        </p:txBody>
      </p:sp>
      <p:sp>
        <p:nvSpPr>
          <p:cNvPr id="8" name="TextBox 7">
            <a:extLst>
              <a:ext uri="{FF2B5EF4-FFF2-40B4-BE49-F238E27FC236}">
                <a16:creationId xmlns:a16="http://schemas.microsoft.com/office/drawing/2014/main" id="{EE3C8C54-E6C2-6EF0-A59E-73986BD29613}"/>
              </a:ext>
            </a:extLst>
          </p:cNvPr>
          <p:cNvSpPr txBox="1"/>
          <p:nvPr/>
        </p:nvSpPr>
        <p:spPr>
          <a:xfrm>
            <a:off x="6506997" y="2276872"/>
            <a:ext cx="4608512" cy="2923877"/>
          </a:xfrm>
          <a:prstGeom prst="rect">
            <a:avLst/>
          </a:prstGeom>
          <a:noFill/>
        </p:spPr>
        <p:txBody>
          <a:bodyPr wrap="square" rtlCol="0">
            <a:spAutoFit/>
          </a:bodyPr>
          <a:lstStyle/>
          <a:p>
            <a:r>
              <a:rPr lang="tr-TR" sz="2000" b="1" dirty="0"/>
              <a:t>Configuration Frame</a:t>
            </a:r>
          </a:p>
          <a:p>
            <a:endParaRPr lang="tr-TR" sz="2000" b="1" dirty="0"/>
          </a:p>
          <a:p>
            <a:pPr marL="342900" indent="-342900">
              <a:buFont typeface="Arial" panose="020B0604020202020204" pitchFamily="34" charset="0"/>
              <a:buChar char="•"/>
            </a:pPr>
            <a:r>
              <a:rPr lang="tr-TR" dirty="0"/>
              <a:t>P</a:t>
            </a:r>
            <a:r>
              <a:rPr lang="en-US" dirty="0" err="1"/>
              <a:t>rovides</a:t>
            </a:r>
            <a:r>
              <a:rPr lang="en-US" dirty="0"/>
              <a:t> an interface for specifying, saving or loading a configuration</a:t>
            </a:r>
            <a:endParaRPr lang="tr-TR" dirty="0"/>
          </a:p>
          <a:p>
            <a:pPr marL="342900" indent="-342900">
              <a:buFont typeface="Arial" panose="020B0604020202020204" pitchFamily="34" charset="0"/>
              <a:buChar char="•"/>
            </a:pPr>
            <a:r>
              <a:rPr lang="tr-TR" dirty="0"/>
              <a:t>Consists of different configuration regions</a:t>
            </a:r>
          </a:p>
          <a:p>
            <a:pPr marL="800100" lvl="1" indent="-342900">
              <a:buFont typeface="Wingdings" panose="05000000000000000000" pitchFamily="2" charset="2"/>
              <a:buChar char="Ø"/>
            </a:pPr>
            <a:r>
              <a:rPr lang="tr-TR" dirty="0"/>
              <a:t>B field </a:t>
            </a:r>
          </a:p>
          <a:p>
            <a:pPr marL="800100" lvl="1" indent="-342900">
              <a:buFont typeface="Wingdings" panose="05000000000000000000" pitchFamily="2" charset="2"/>
              <a:buChar char="Ø"/>
            </a:pPr>
            <a:r>
              <a:rPr lang="tr-TR" dirty="0"/>
              <a:t>Cavity</a:t>
            </a:r>
          </a:p>
          <a:p>
            <a:pPr marL="800100" lvl="1" indent="-342900">
              <a:buFont typeface="Wingdings" panose="05000000000000000000" pitchFamily="2" charset="2"/>
              <a:buChar char="Ø"/>
            </a:pPr>
            <a:r>
              <a:rPr lang="tr-TR" dirty="0"/>
              <a:t>RF</a:t>
            </a:r>
          </a:p>
          <a:p>
            <a:pPr marL="800100" lvl="1" indent="-342900">
              <a:buFont typeface="Wingdings" panose="05000000000000000000" pitchFamily="2" charset="2"/>
              <a:buChar char="Ø"/>
            </a:pPr>
            <a:r>
              <a:rPr lang="tr-TR" dirty="0"/>
              <a:t>e-gun</a:t>
            </a:r>
          </a:p>
          <a:p>
            <a:pPr marL="800100" lvl="1" indent="-342900">
              <a:buFont typeface="Wingdings" panose="05000000000000000000" pitchFamily="2" charset="2"/>
              <a:buChar char="Ø"/>
            </a:pPr>
            <a:r>
              <a:rPr lang="tr-TR" dirty="0"/>
              <a:t>Simulation</a:t>
            </a:r>
          </a:p>
        </p:txBody>
      </p:sp>
      <p:sp>
        <p:nvSpPr>
          <p:cNvPr id="2" name="Slide Number Placeholder 1">
            <a:extLst>
              <a:ext uri="{FF2B5EF4-FFF2-40B4-BE49-F238E27FC236}">
                <a16:creationId xmlns:a16="http://schemas.microsoft.com/office/drawing/2014/main" id="{DA4D6EF9-76F8-F451-3EA3-DABE77C1E40A}"/>
              </a:ext>
            </a:extLst>
          </p:cNvPr>
          <p:cNvSpPr>
            <a:spLocks noGrp="1"/>
          </p:cNvSpPr>
          <p:nvPr>
            <p:ph type="sldNum" sz="quarter" idx="12"/>
          </p:nvPr>
        </p:nvSpPr>
        <p:spPr/>
        <p:txBody>
          <a:bodyPr/>
          <a:lstStyle/>
          <a:p>
            <a:fld id="{B67BF8F8-67F3-499B-A441-62C75F4E249C}" type="slidenum">
              <a:rPr lang="tr-TR" smtClean="0"/>
              <a:t>44</a:t>
            </a:fld>
            <a:endParaRPr lang="tr-TR"/>
          </a:p>
        </p:txBody>
      </p:sp>
    </p:spTree>
    <p:extLst>
      <p:ext uri="{BB962C8B-B14F-4D97-AF65-F5344CB8AC3E}">
        <p14:creationId xmlns:p14="http://schemas.microsoft.com/office/powerpoint/2010/main" val="19474530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6F3DB941-87B3-B916-7597-7CA05895C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937" y="1141685"/>
            <a:ext cx="4608512" cy="5631187"/>
          </a:xfrm>
          <a:prstGeom prst="rect">
            <a:avLst/>
          </a:prstGeom>
        </p:spPr>
      </p:pic>
      <p:sp>
        <p:nvSpPr>
          <p:cNvPr id="5" name="TextBox 4">
            <a:extLst>
              <a:ext uri="{FF2B5EF4-FFF2-40B4-BE49-F238E27FC236}">
                <a16:creationId xmlns:a16="http://schemas.microsoft.com/office/drawing/2014/main" id="{1FACB4E2-CD86-736A-895A-C62E9AF5AF94}"/>
              </a:ext>
            </a:extLst>
          </p:cNvPr>
          <p:cNvSpPr txBox="1"/>
          <p:nvPr/>
        </p:nvSpPr>
        <p:spPr>
          <a:xfrm>
            <a:off x="1696920" y="6403540"/>
            <a:ext cx="2845202" cy="369332"/>
          </a:xfrm>
          <a:prstGeom prst="rect">
            <a:avLst/>
          </a:prstGeom>
          <a:noFill/>
        </p:spPr>
        <p:txBody>
          <a:bodyPr wrap="none" rtlCol="0">
            <a:spAutoFit/>
          </a:bodyPr>
          <a:lstStyle/>
          <a:p>
            <a:r>
              <a:rPr lang="tr-TR" dirty="0"/>
              <a:t>Simulation Frame of the GUI</a:t>
            </a:r>
          </a:p>
        </p:txBody>
      </p:sp>
      <p:sp>
        <p:nvSpPr>
          <p:cNvPr id="6" name="TextBox 5">
            <a:extLst>
              <a:ext uri="{FF2B5EF4-FFF2-40B4-BE49-F238E27FC236}">
                <a16:creationId xmlns:a16="http://schemas.microsoft.com/office/drawing/2014/main" id="{61AE8122-68E5-C756-37BE-8254D692CB7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5A4B7E3F-E60F-C6ED-BFA8-A076EFB2A63B}"/>
              </a:ext>
            </a:extLst>
          </p:cNvPr>
          <p:cNvSpPr txBox="1"/>
          <p:nvPr/>
        </p:nvSpPr>
        <p:spPr>
          <a:xfrm>
            <a:off x="4418069" y="939935"/>
            <a:ext cx="3262107" cy="461665"/>
          </a:xfrm>
          <a:prstGeom prst="rect">
            <a:avLst/>
          </a:prstGeom>
          <a:noFill/>
        </p:spPr>
        <p:txBody>
          <a:bodyPr wrap="square">
            <a:spAutoFit/>
          </a:bodyPr>
          <a:lstStyle/>
          <a:p>
            <a:pPr defTabSz="480060">
              <a:spcAft>
                <a:spcPts val="600"/>
              </a:spcAft>
            </a:pPr>
            <a:r>
              <a:rPr lang="tr-TR" sz="2400" b="1" dirty="0"/>
              <a:t>Graphical User Interface</a:t>
            </a:r>
            <a:endParaRPr lang="tr-TR" sz="2000" b="1" dirty="0"/>
          </a:p>
        </p:txBody>
      </p:sp>
      <p:sp>
        <p:nvSpPr>
          <p:cNvPr id="8" name="TextBox 7">
            <a:extLst>
              <a:ext uri="{FF2B5EF4-FFF2-40B4-BE49-F238E27FC236}">
                <a16:creationId xmlns:a16="http://schemas.microsoft.com/office/drawing/2014/main" id="{05CC022F-B4D7-0E84-ED26-0CAADB0E8A72}"/>
              </a:ext>
            </a:extLst>
          </p:cNvPr>
          <p:cNvSpPr txBox="1"/>
          <p:nvPr/>
        </p:nvSpPr>
        <p:spPr>
          <a:xfrm>
            <a:off x="6506997" y="2708920"/>
            <a:ext cx="4608512" cy="2092881"/>
          </a:xfrm>
          <a:prstGeom prst="rect">
            <a:avLst/>
          </a:prstGeom>
          <a:noFill/>
        </p:spPr>
        <p:txBody>
          <a:bodyPr wrap="square" rtlCol="0">
            <a:spAutoFit/>
          </a:bodyPr>
          <a:lstStyle/>
          <a:p>
            <a:r>
              <a:rPr lang="tr-TR" sz="2000" b="1" dirty="0"/>
              <a:t>Simulation Frame</a:t>
            </a:r>
          </a:p>
          <a:p>
            <a:endParaRPr lang="tr-TR" sz="2000" b="1" dirty="0"/>
          </a:p>
          <a:p>
            <a:pPr marL="342900" indent="-342900">
              <a:buFont typeface="Arial" panose="020B0604020202020204" pitchFamily="34" charset="0"/>
              <a:buChar char="•"/>
            </a:pPr>
            <a:r>
              <a:rPr lang="tr-TR" dirty="0"/>
              <a:t>S</a:t>
            </a:r>
            <a:r>
              <a:rPr lang="en-US" dirty="0"/>
              <a:t>pawns and manages the simulation engine </a:t>
            </a:r>
            <a:endParaRPr lang="tr-TR" dirty="0"/>
          </a:p>
          <a:p>
            <a:pPr marL="342900" indent="-342900">
              <a:buFont typeface="Arial" panose="020B0604020202020204" pitchFamily="34" charset="0"/>
              <a:buChar char="•"/>
            </a:pPr>
            <a:r>
              <a:rPr lang="tr-TR" dirty="0"/>
              <a:t>C</a:t>
            </a:r>
            <a:r>
              <a:rPr lang="en-US" dirty="0" err="1"/>
              <a:t>onfigures</a:t>
            </a:r>
            <a:r>
              <a:rPr lang="en-US" dirty="0"/>
              <a:t> and starts the simulation</a:t>
            </a:r>
            <a:endParaRPr lang="tr-TR" dirty="0"/>
          </a:p>
          <a:p>
            <a:pPr marL="342900" indent="-342900">
              <a:buFont typeface="Arial" panose="020B0604020202020204" pitchFamily="34" charset="0"/>
              <a:buChar char="•"/>
            </a:pPr>
            <a:r>
              <a:rPr lang="tr-TR" dirty="0"/>
              <a:t>S</a:t>
            </a:r>
            <a:r>
              <a:rPr lang="en-US" dirty="0" err="1"/>
              <a:t>hows</a:t>
            </a:r>
            <a:r>
              <a:rPr lang="en-US" dirty="0"/>
              <a:t> the current progress of the simulation, communicating with UI handler thread in simulation engine</a:t>
            </a:r>
            <a:endParaRPr lang="tr-TR" dirty="0"/>
          </a:p>
        </p:txBody>
      </p:sp>
      <p:sp>
        <p:nvSpPr>
          <p:cNvPr id="2" name="Slide Number Placeholder 1">
            <a:extLst>
              <a:ext uri="{FF2B5EF4-FFF2-40B4-BE49-F238E27FC236}">
                <a16:creationId xmlns:a16="http://schemas.microsoft.com/office/drawing/2014/main" id="{D34A6C42-5A0F-B29B-1E11-D5F0C1246B94}"/>
              </a:ext>
            </a:extLst>
          </p:cNvPr>
          <p:cNvSpPr>
            <a:spLocks noGrp="1"/>
          </p:cNvSpPr>
          <p:nvPr>
            <p:ph type="sldNum" sz="quarter" idx="12"/>
          </p:nvPr>
        </p:nvSpPr>
        <p:spPr/>
        <p:txBody>
          <a:bodyPr/>
          <a:lstStyle/>
          <a:p>
            <a:fld id="{B67BF8F8-67F3-499B-A441-62C75F4E249C}" type="slidenum">
              <a:rPr lang="tr-TR" smtClean="0"/>
              <a:t>45</a:t>
            </a:fld>
            <a:endParaRPr lang="tr-TR"/>
          </a:p>
        </p:txBody>
      </p:sp>
    </p:spTree>
    <p:extLst>
      <p:ext uri="{BB962C8B-B14F-4D97-AF65-F5344CB8AC3E}">
        <p14:creationId xmlns:p14="http://schemas.microsoft.com/office/powerpoint/2010/main" val="449189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FACB4E2-CD86-736A-895A-C62E9AF5AF94}"/>
              </a:ext>
            </a:extLst>
          </p:cNvPr>
          <p:cNvSpPr txBox="1"/>
          <p:nvPr/>
        </p:nvSpPr>
        <p:spPr>
          <a:xfrm>
            <a:off x="1696920" y="6403540"/>
            <a:ext cx="2521075" cy="369332"/>
          </a:xfrm>
          <a:prstGeom prst="rect">
            <a:avLst/>
          </a:prstGeom>
          <a:noFill/>
        </p:spPr>
        <p:txBody>
          <a:bodyPr wrap="none" rtlCol="0">
            <a:spAutoFit/>
          </a:bodyPr>
          <a:lstStyle/>
          <a:p>
            <a:r>
              <a:rPr lang="tr-TR" dirty="0"/>
              <a:t>Render Frame of the GUI</a:t>
            </a:r>
          </a:p>
        </p:txBody>
      </p:sp>
      <p:sp>
        <p:nvSpPr>
          <p:cNvPr id="6" name="TextBox 5">
            <a:extLst>
              <a:ext uri="{FF2B5EF4-FFF2-40B4-BE49-F238E27FC236}">
                <a16:creationId xmlns:a16="http://schemas.microsoft.com/office/drawing/2014/main" id="{61AE8122-68E5-C756-37BE-8254D692CB7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5A4B7E3F-E60F-C6ED-BFA8-A076EFB2A63B}"/>
              </a:ext>
            </a:extLst>
          </p:cNvPr>
          <p:cNvSpPr txBox="1"/>
          <p:nvPr/>
        </p:nvSpPr>
        <p:spPr>
          <a:xfrm>
            <a:off x="4418069" y="939935"/>
            <a:ext cx="3262107" cy="461665"/>
          </a:xfrm>
          <a:prstGeom prst="rect">
            <a:avLst/>
          </a:prstGeom>
          <a:noFill/>
        </p:spPr>
        <p:txBody>
          <a:bodyPr wrap="square">
            <a:spAutoFit/>
          </a:bodyPr>
          <a:lstStyle/>
          <a:p>
            <a:pPr defTabSz="480060">
              <a:spcAft>
                <a:spcPts val="600"/>
              </a:spcAft>
            </a:pPr>
            <a:r>
              <a:rPr lang="tr-TR" sz="2400" b="1" dirty="0"/>
              <a:t>Graphical User Interface</a:t>
            </a:r>
            <a:endParaRPr lang="tr-TR" sz="2000" b="1" dirty="0"/>
          </a:p>
        </p:txBody>
      </p:sp>
      <p:sp>
        <p:nvSpPr>
          <p:cNvPr id="8" name="TextBox 7">
            <a:extLst>
              <a:ext uri="{FF2B5EF4-FFF2-40B4-BE49-F238E27FC236}">
                <a16:creationId xmlns:a16="http://schemas.microsoft.com/office/drawing/2014/main" id="{05CC022F-B4D7-0E84-ED26-0CAADB0E8A72}"/>
              </a:ext>
            </a:extLst>
          </p:cNvPr>
          <p:cNvSpPr txBox="1"/>
          <p:nvPr/>
        </p:nvSpPr>
        <p:spPr>
          <a:xfrm>
            <a:off x="6506997" y="2708920"/>
            <a:ext cx="4608512" cy="2092881"/>
          </a:xfrm>
          <a:prstGeom prst="rect">
            <a:avLst/>
          </a:prstGeom>
          <a:noFill/>
        </p:spPr>
        <p:txBody>
          <a:bodyPr wrap="square" rtlCol="0">
            <a:spAutoFit/>
          </a:bodyPr>
          <a:lstStyle/>
          <a:p>
            <a:r>
              <a:rPr lang="tr-TR" sz="2000" b="1" dirty="0"/>
              <a:t>Render Frame</a:t>
            </a:r>
          </a:p>
          <a:p>
            <a:endParaRPr lang="tr-TR" sz="2000" b="1" dirty="0"/>
          </a:p>
          <a:p>
            <a:pPr marL="342900" indent="-342900">
              <a:buFont typeface="Arial" panose="020B0604020202020204" pitchFamily="34" charset="0"/>
              <a:buChar char="•"/>
            </a:pPr>
            <a:r>
              <a:rPr lang="tr-TR" dirty="0"/>
              <a:t>Renders the last simulation</a:t>
            </a:r>
          </a:p>
          <a:p>
            <a:pPr marL="342900" indent="-342900">
              <a:buFont typeface="Arial" panose="020B0604020202020204" pitchFamily="34" charset="0"/>
              <a:buChar char="•"/>
            </a:pPr>
            <a:r>
              <a:rPr lang="tr-TR" dirty="0"/>
              <a:t>Can watch a playback or render a specific time frame</a:t>
            </a:r>
          </a:p>
          <a:p>
            <a:pPr marL="342900" indent="-342900">
              <a:buFont typeface="Arial" panose="020B0604020202020204" pitchFamily="34" charset="0"/>
              <a:buChar char="•"/>
            </a:pPr>
            <a:r>
              <a:rPr lang="tr-TR" dirty="0"/>
              <a:t>Can export animations or snapshots</a:t>
            </a:r>
          </a:p>
          <a:p>
            <a:pPr marL="342900" indent="-342900">
              <a:buFont typeface="Arial" panose="020B0604020202020204" pitchFamily="34" charset="0"/>
              <a:buChar char="•"/>
            </a:pPr>
            <a:r>
              <a:rPr lang="tr-TR" dirty="0"/>
              <a:t>3D rendering is work in progress</a:t>
            </a:r>
          </a:p>
        </p:txBody>
      </p:sp>
      <p:pic>
        <p:nvPicPr>
          <p:cNvPr id="9" name="Picture 8" descr="A screenshot of a computer&#10;&#10;Description automatically generated">
            <a:extLst>
              <a:ext uri="{FF2B5EF4-FFF2-40B4-BE49-F238E27FC236}">
                <a16:creationId xmlns:a16="http://schemas.microsoft.com/office/drawing/2014/main" id="{CA87A12D-D74A-C7EA-A076-806CCDBCF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6" y="1112209"/>
            <a:ext cx="4608512" cy="5631188"/>
          </a:xfrm>
          <a:prstGeom prst="rect">
            <a:avLst/>
          </a:prstGeom>
        </p:spPr>
      </p:pic>
      <p:sp>
        <p:nvSpPr>
          <p:cNvPr id="2" name="Slide Number Placeholder 1">
            <a:extLst>
              <a:ext uri="{FF2B5EF4-FFF2-40B4-BE49-F238E27FC236}">
                <a16:creationId xmlns:a16="http://schemas.microsoft.com/office/drawing/2014/main" id="{863FDDC7-1DEB-09A8-156B-8B1308015A76}"/>
              </a:ext>
            </a:extLst>
          </p:cNvPr>
          <p:cNvSpPr>
            <a:spLocks noGrp="1"/>
          </p:cNvSpPr>
          <p:nvPr>
            <p:ph type="sldNum" sz="quarter" idx="12"/>
          </p:nvPr>
        </p:nvSpPr>
        <p:spPr/>
        <p:txBody>
          <a:bodyPr/>
          <a:lstStyle/>
          <a:p>
            <a:fld id="{B67BF8F8-67F3-499B-A441-62C75F4E249C}" type="slidenum">
              <a:rPr lang="tr-TR" smtClean="0"/>
              <a:t>46</a:t>
            </a:fld>
            <a:endParaRPr lang="tr-TR"/>
          </a:p>
        </p:txBody>
      </p:sp>
    </p:spTree>
    <p:extLst>
      <p:ext uri="{BB962C8B-B14F-4D97-AF65-F5344CB8AC3E}">
        <p14:creationId xmlns:p14="http://schemas.microsoft.com/office/powerpoint/2010/main" val="800742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graph&#10;&#10;Description automatically generated">
            <a:extLst>
              <a:ext uri="{FF2B5EF4-FFF2-40B4-BE49-F238E27FC236}">
                <a16:creationId xmlns:a16="http://schemas.microsoft.com/office/drawing/2014/main" id="{A911F2A7-4619-747B-CE43-9E53423B2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987402"/>
            <a:ext cx="4464496" cy="5768731"/>
          </a:xfrm>
          <a:prstGeom prst="rect">
            <a:avLst/>
          </a:prstGeom>
        </p:spPr>
      </p:pic>
      <p:sp>
        <p:nvSpPr>
          <p:cNvPr id="5" name="TextBox 4">
            <a:extLst>
              <a:ext uri="{FF2B5EF4-FFF2-40B4-BE49-F238E27FC236}">
                <a16:creationId xmlns:a16="http://schemas.microsoft.com/office/drawing/2014/main" id="{1FACB4E2-CD86-736A-895A-C62E9AF5AF94}"/>
              </a:ext>
            </a:extLst>
          </p:cNvPr>
          <p:cNvSpPr txBox="1"/>
          <p:nvPr/>
        </p:nvSpPr>
        <p:spPr>
          <a:xfrm>
            <a:off x="551384" y="6386801"/>
            <a:ext cx="4480778" cy="369332"/>
          </a:xfrm>
          <a:prstGeom prst="rect">
            <a:avLst/>
          </a:prstGeom>
          <a:noFill/>
        </p:spPr>
        <p:txBody>
          <a:bodyPr wrap="none" rtlCol="0">
            <a:spAutoFit/>
          </a:bodyPr>
          <a:lstStyle/>
          <a:p>
            <a:r>
              <a:rPr lang="tr-TR" dirty="0"/>
              <a:t>Analyze Frame of the GUI, Energy Distribution</a:t>
            </a:r>
          </a:p>
        </p:txBody>
      </p:sp>
      <p:sp>
        <p:nvSpPr>
          <p:cNvPr id="6" name="TextBox 5">
            <a:extLst>
              <a:ext uri="{FF2B5EF4-FFF2-40B4-BE49-F238E27FC236}">
                <a16:creationId xmlns:a16="http://schemas.microsoft.com/office/drawing/2014/main" id="{61AE8122-68E5-C756-37BE-8254D692CB7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5A4B7E3F-E60F-C6ED-BFA8-A076EFB2A63B}"/>
              </a:ext>
            </a:extLst>
          </p:cNvPr>
          <p:cNvSpPr txBox="1"/>
          <p:nvPr/>
        </p:nvSpPr>
        <p:spPr>
          <a:xfrm>
            <a:off x="4418069" y="939935"/>
            <a:ext cx="3262107" cy="461665"/>
          </a:xfrm>
          <a:prstGeom prst="rect">
            <a:avLst/>
          </a:prstGeom>
          <a:noFill/>
        </p:spPr>
        <p:txBody>
          <a:bodyPr wrap="square">
            <a:spAutoFit/>
          </a:bodyPr>
          <a:lstStyle/>
          <a:p>
            <a:pPr defTabSz="480060">
              <a:spcAft>
                <a:spcPts val="600"/>
              </a:spcAft>
            </a:pPr>
            <a:r>
              <a:rPr lang="tr-TR" sz="2400" b="1" dirty="0"/>
              <a:t>Graphical User Interface</a:t>
            </a:r>
            <a:endParaRPr lang="tr-TR" sz="2000" b="1" dirty="0"/>
          </a:p>
        </p:txBody>
      </p:sp>
      <p:sp>
        <p:nvSpPr>
          <p:cNvPr id="8" name="TextBox 7">
            <a:extLst>
              <a:ext uri="{FF2B5EF4-FFF2-40B4-BE49-F238E27FC236}">
                <a16:creationId xmlns:a16="http://schemas.microsoft.com/office/drawing/2014/main" id="{05CC022F-B4D7-0E84-ED26-0CAADB0E8A72}"/>
              </a:ext>
            </a:extLst>
          </p:cNvPr>
          <p:cNvSpPr txBox="1"/>
          <p:nvPr/>
        </p:nvSpPr>
        <p:spPr>
          <a:xfrm>
            <a:off x="6456040" y="2276872"/>
            <a:ext cx="4608512" cy="2923877"/>
          </a:xfrm>
          <a:prstGeom prst="rect">
            <a:avLst/>
          </a:prstGeom>
          <a:noFill/>
        </p:spPr>
        <p:txBody>
          <a:bodyPr wrap="square" rtlCol="0">
            <a:spAutoFit/>
          </a:bodyPr>
          <a:lstStyle/>
          <a:p>
            <a:r>
              <a:rPr lang="tr-TR" sz="2000" b="1" dirty="0"/>
              <a:t> Analyze Frame</a:t>
            </a:r>
          </a:p>
          <a:p>
            <a:endParaRPr lang="tr-TR" sz="2000" b="1" dirty="0"/>
          </a:p>
          <a:p>
            <a:pPr marL="342900" indent="-342900">
              <a:buFont typeface="Arial" panose="020B0604020202020204" pitchFamily="34" charset="0"/>
              <a:buChar char="•"/>
            </a:pPr>
            <a:r>
              <a:rPr lang="tr-TR" dirty="0"/>
              <a:t>P</a:t>
            </a:r>
            <a:r>
              <a:rPr lang="en-US" dirty="0" err="1"/>
              <a:t>rovides</a:t>
            </a:r>
            <a:r>
              <a:rPr lang="en-US" dirty="0"/>
              <a:t> tools for analyzing and visualizing the simulation data</a:t>
            </a:r>
            <a:endParaRPr lang="tr-TR" dirty="0"/>
          </a:p>
          <a:p>
            <a:pPr marL="342900" indent="-342900">
              <a:buFont typeface="Arial" panose="020B0604020202020204" pitchFamily="34" charset="0"/>
              <a:buChar char="•"/>
            </a:pPr>
            <a:r>
              <a:rPr lang="tr-TR" dirty="0"/>
              <a:t>In the current version, has two analysis tools</a:t>
            </a:r>
          </a:p>
          <a:p>
            <a:pPr marL="800100" lvl="1" indent="-342900">
              <a:buFont typeface="Wingdings" panose="05000000000000000000" pitchFamily="2" charset="2"/>
              <a:buChar char="Ø"/>
            </a:pPr>
            <a:r>
              <a:rPr lang="tr-TR" b="1" dirty="0"/>
              <a:t>Electron energy distribution </a:t>
            </a:r>
            <a:r>
              <a:rPr lang="tr-TR" dirty="0"/>
              <a:t>histogram</a:t>
            </a:r>
          </a:p>
          <a:p>
            <a:pPr marL="800100" lvl="1" indent="-342900">
              <a:buFont typeface="Wingdings" panose="05000000000000000000" pitchFamily="2" charset="2"/>
              <a:buChar char="Ø"/>
            </a:pPr>
            <a:r>
              <a:rPr lang="tr-TR" b="1" dirty="0"/>
              <a:t>E(t) </a:t>
            </a:r>
            <a:r>
              <a:rPr lang="tr-TR" dirty="0"/>
              <a:t>graph of each electron</a:t>
            </a:r>
          </a:p>
          <a:p>
            <a:pPr marL="342900" indent="-342900">
              <a:buFont typeface="Arial" panose="020B0604020202020204" pitchFamily="34" charset="0"/>
              <a:buChar char="•"/>
            </a:pPr>
            <a:r>
              <a:rPr lang="tr-TR" dirty="0"/>
              <a:t>Can export graphs</a:t>
            </a:r>
          </a:p>
          <a:p>
            <a:pPr marL="342900" indent="-342900">
              <a:buFont typeface="Arial" panose="020B0604020202020204" pitchFamily="34" charset="0"/>
              <a:buChar char="•"/>
            </a:pPr>
            <a:r>
              <a:rPr lang="tr-TR" dirty="0"/>
              <a:t>More tools are work in progress</a:t>
            </a:r>
          </a:p>
        </p:txBody>
      </p:sp>
      <p:sp>
        <p:nvSpPr>
          <p:cNvPr id="2" name="Slide Number Placeholder 1">
            <a:extLst>
              <a:ext uri="{FF2B5EF4-FFF2-40B4-BE49-F238E27FC236}">
                <a16:creationId xmlns:a16="http://schemas.microsoft.com/office/drawing/2014/main" id="{03C19932-3D09-0203-91CE-3B32B9AD1FFD}"/>
              </a:ext>
            </a:extLst>
          </p:cNvPr>
          <p:cNvSpPr>
            <a:spLocks noGrp="1"/>
          </p:cNvSpPr>
          <p:nvPr>
            <p:ph type="sldNum" sz="quarter" idx="12"/>
          </p:nvPr>
        </p:nvSpPr>
        <p:spPr/>
        <p:txBody>
          <a:bodyPr/>
          <a:lstStyle/>
          <a:p>
            <a:fld id="{B67BF8F8-67F3-499B-A441-62C75F4E249C}" type="slidenum">
              <a:rPr lang="tr-TR" smtClean="0"/>
              <a:t>47</a:t>
            </a:fld>
            <a:endParaRPr lang="tr-TR"/>
          </a:p>
        </p:txBody>
      </p:sp>
    </p:spTree>
    <p:extLst>
      <p:ext uri="{BB962C8B-B14F-4D97-AF65-F5344CB8AC3E}">
        <p14:creationId xmlns:p14="http://schemas.microsoft.com/office/powerpoint/2010/main" val="1654881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 shot of a graph&#10;&#10;Description automatically generated">
            <a:extLst>
              <a:ext uri="{FF2B5EF4-FFF2-40B4-BE49-F238E27FC236}">
                <a16:creationId xmlns:a16="http://schemas.microsoft.com/office/drawing/2014/main" id="{CF41FD72-4EB6-8DEC-5126-220EA9426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681" y="1844825"/>
            <a:ext cx="3489616" cy="4576203"/>
          </a:xfrm>
          <a:prstGeom prst="rect">
            <a:avLst/>
          </a:prstGeom>
        </p:spPr>
      </p:pic>
      <p:pic>
        <p:nvPicPr>
          <p:cNvPr id="11" name="Picture 10" descr="A screen shot of a graph&#10;&#10;Description automatically generated">
            <a:extLst>
              <a:ext uri="{FF2B5EF4-FFF2-40B4-BE49-F238E27FC236}">
                <a16:creationId xmlns:a16="http://schemas.microsoft.com/office/drawing/2014/main" id="{82EF58D5-B085-F028-48CB-4A62D2C90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4313" y="1833676"/>
            <a:ext cx="3489617" cy="4576205"/>
          </a:xfrm>
          <a:prstGeom prst="rect">
            <a:avLst/>
          </a:prstGeom>
        </p:spPr>
      </p:pic>
      <p:pic>
        <p:nvPicPr>
          <p:cNvPr id="9" name="Picture 8" descr="A screen shot of a graph&#10;&#10;Description automatically generated">
            <a:extLst>
              <a:ext uri="{FF2B5EF4-FFF2-40B4-BE49-F238E27FC236}">
                <a16:creationId xmlns:a16="http://schemas.microsoft.com/office/drawing/2014/main" id="{425C8EE9-E9B6-F4F9-B0EB-5C4334F99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00" y="1844824"/>
            <a:ext cx="3489617" cy="4576204"/>
          </a:xfrm>
          <a:prstGeom prst="rect">
            <a:avLst/>
          </a:prstGeom>
        </p:spPr>
      </p:pic>
      <p:sp>
        <p:nvSpPr>
          <p:cNvPr id="6" name="TextBox 5">
            <a:extLst>
              <a:ext uri="{FF2B5EF4-FFF2-40B4-BE49-F238E27FC236}">
                <a16:creationId xmlns:a16="http://schemas.microsoft.com/office/drawing/2014/main" id="{B44EE787-B017-8512-8BAC-00BDDCB3A342}"/>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D73ECF5E-555D-A9A3-5BEE-D065F3BB2E8E}"/>
              </a:ext>
            </a:extLst>
          </p:cNvPr>
          <p:cNvSpPr txBox="1"/>
          <p:nvPr/>
        </p:nvSpPr>
        <p:spPr>
          <a:xfrm>
            <a:off x="4418069" y="939935"/>
            <a:ext cx="3262107" cy="461665"/>
          </a:xfrm>
          <a:prstGeom prst="rect">
            <a:avLst/>
          </a:prstGeom>
          <a:noFill/>
        </p:spPr>
        <p:txBody>
          <a:bodyPr wrap="square">
            <a:spAutoFit/>
          </a:bodyPr>
          <a:lstStyle/>
          <a:p>
            <a:pPr defTabSz="480060">
              <a:spcAft>
                <a:spcPts val="600"/>
              </a:spcAft>
            </a:pPr>
            <a:r>
              <a:rPr lang="tr-TR" sz="2400" b="1" dirty="0"/>
              <a:t>Graphical User Interface</a:t>
            </a:r>
            <a:endParaRPr lang="tr-TR" sz="2000" b="1" dirty="0"/>
          </a:p>
        </p:txBody>
      </p:sp>
      <p:sp>
        <p:nvSpPr>
          <p:cNvPr id="14" name="TextBox 13">
            <a:extLst>
              <a:ext uri="{FF2B5EF4-FFF2-40B4-BE49-F238E27FC236}">
                <a16:creationId xmlns:a16="http://schemas.microsoft.com/office/drawing/2014/main" id="{921E53C8-22B0-FB06-F360-E48AF6B9CDB3}"/>
              </a:ext>
            </a:extLst>
          </p:cNvPr>
          <p:cNvSpPr txBox="1"/>
          <p:nvPr/>
        </p:nvSpPr>
        <p:spPr>
          <a:xfrm>
            <a:off x="4227988" y="1401600"/>
            <a:ext cx="3736023" cy="400110"/>
          </a:xfrm>
          <a:prstGeom prst="rect">
            <a:avLst/>
          </a:prstGeom>
          <a:noFill/>
        </p:spPr>
        <p:txBody>
          <a:bodyPr wrap="none" rtlCol="0">
            <a:spAutoFit/>
          </a:bodyPr>
          <a:lstStyle/>
          <a:p>
            <a:r>
              <a:rPr lang="tr-TR" sz="2000" b="1" dirty="0"/>
              <a:t>Why does phase stability matter?</a:t>
            </a:r>
          </a:p>
        </p:txBody>
      </p:sp>
      <p:sp>
        <p:nvSpPr>
          <p:cNvPr id="15" name="TextBox 14">
            <a:extLst>
              <a:ext uri="{FF2B5EF4-FFF2-40B4-BE49-F238E27FC236}">
                <a16:creationId xmlns:a16="http://schemas.microsoft.com/office/drawing/2014/main" id="{A96D490E-2354-F9F9-B41F-34EDFE111587}"/>
              </a:ext>
            </a:extLst>
          </p:cNvPr>
          <p:cNvSpPr txBox="1"/>
          <p:nvPr/>
        </p:nvSpPr>
        <p:spPr>
          <a:xfrm>
            <a:off x="1166190" y="6236362"/>
            <a:ext cx="2233240" cy="646331"/>
          </a:xfrm>
          <a:prstGeom prst="rect">
            <a:avLst/>
          </a:prstGeom>
          <a:noFill/>
        </p:spPr>
        <p:txBody>
          <a:bodyPr wrap="none" rtlCol="0">
            <a:spAutoFit/>
          </a:bodyPr>
          <a:lstStyle/>
          <a:p>
            <a:r>
              <a:rPr lang="tr-TR" b="1" i="1" dirty="0"/>
              <a:t>Synchronous electron</a:t>
            </a:r>
          </a:p>
          <a:p>
            <a:r>
              <a:rPr lang="tr-TR" b="1" i="1" dirty="0"/>
              <a:t>~optimal phase lag </a:t>
            </a:r>
          </a:p>
        </p:txBody>
      </p:sp>
      <p:sp>
        <p:nvSpPr>
          <p:cNvPr id="16" name="TextBox 15">
            <a:extLst>
              <a:ext uri="{FF2B5EF4-FFF2-40B4-BE49-F238E27FC236}">
                <a16:creationId xmlns:a16="http://schemas.microsoft.com/office/drawing/2014/main" id="{E12BD7EE-084B-AF6E-366C-435D3CCCD19E}"/>
              </a:ext>
            </a:extLst>
          </p:cNvPr>
          <p:cNvSpPr txBox="1"/>
          <p:nvPr/>
        </p:nvSpPr>
        <p:spPr>
          <a:xfrm>
            <a:off x="4873914" y="6236362"/>
            <a:ext cx="2489528" cy="646331"/>
          </a:xfrm>
          <a:prstGeom prst="rect">
            <a:avLst/>
          </a:prstGeom>
          <a:noFill/>
        </p:spPr>
        <p:txBody>
          <a:bodyPr wrap="none" rtlCol="0">
            <a:spAutoFit/>
          </a:bodyPr>
          <a:lstStyle/>
          <a:p>
            <a:r>
              <a:rPr lang="tr-TR" b="1" i="1" dirty="0"/>
              <a:t>Unsynchronous electron</a:t>
            </a:r>
          </a:p>
          <a:p>
            <a:r>
              <a:rPr lang="tr-TR" b="1" i="1" dirty="0"/>
              <a:t>Suboptimal phase lag</a:t>
            </a:r>
          </a:p>
        </p:txBody>
      </p:sp>
      <p:sp>
        <p:nvSpPr>
          <p:cNvPr id="17" name="TextBox 16">
            <a:extLst>
              <a:ext uri="{FF2B5EF4-FFF2-40B4-BE49-F238E27FC236}">
                <a16:creationId xmlns:a16="http://schemas.microsoft.com/office/drawing/2014/main" id="{237CD271-E5C9-32C1-DF38-3042A6BA7EDD}"/>
              </a:ext>
            </a:extLst>
          </p:cNvPr>
          <p:cNvSpPr txBox="1"/>
          <p:nvPr/>
        </p:nvSpPr>
        <p:spPr>
          <a:xfrm>
            <a:off x="8689725" y="6188582"/>
            <a:ext cx="2489528" cy="646331"/>
          </a:xfrm>
          <a:prstGeom prst="rect">
            <a:avLst/>
          </a:prstGeom>
          <a:noFill/>
        </p:spPr>
        <p:txBody>
          <a:bodyPr wrap="none" rtlCol="0">
            <a:spAutoFit/>
          </a:bodyPr>
          <a:lstStyle/>
          <a:p>
            <a:r>
              <a:rPr lang="tr-TR" b="1" i="1" dirty="0"/>
              <a:t>Unsynchronous electron</a:t>
            </a:r>
          </a:p>
          <a:p>
            <a:r>
              <a:rPr lang="tr-TR" b="1" i="1" dirty="0"/>
              <a:t>Non optimal phase lag</a:t>
            </a:r>
          </a:p>
        </p:txBody>
      </p:sp>
      <p:sp>
        <p:nvSpPr>
          <p:cNvPr id="2" name="Slide Number Placeholder 1">
            <a:extLst>
              <a:ext uri="{FF2B5EF4-FFF2-40B4-BE49-F238E27FC236}">
                <a16:creationId xmlns:a16="http://schemas.microsoft.com/office/drawing/2014/main" id="{6CFC83C5-34E4-2412-7DA5-597162443667}"/>
              </a:ext>
            </a:extLst>
          </p:cNvPr>
          <p:cNvSpPr>
            <a:spLocks noGrp="1"/>
          </p:cNvSpPr>
          <p:nvPr>
            <p:ph type="sldNum" sz="quarter" idx="12"/>
          </p:nvPr>
        </p:nvSpPr>
        <p:spPr/>
        <p:txBody>
          <a:bodyPr/>
          <a:lstStyle/>
          <a:p>
            <a:fld id="{B67BF8F8-67F3-499B-A441-62C75F4E249C}" type="slidenum">
              <a:rPr lang="tr-TR" smtClean="0"/>
              <a:t>48</a:t>
            </a:fld>
            <a:endParaRPr lang="tr-TR"/>
          </a:p>
        </p:txBody>
      </p:sp>
    </p:spTree>
    <p:extLst>
      <p:ext uri="{BB962C8B-B14F-4D97-AF65-F5344CB8AC3E}">
        <p14:creationId xmlns:p14="http://schemas.microsoft.com/office/powerpoint/2010/main" val="4259326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94AFAC-27F7-6104-C62B-C82798B1B13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717B53F9-CAC6-949A-4413-7BF2C596EB18}"/>
              </a:ext>
            </a:extLst>
          </p:cNvPr>
          <p:cNvSpPr txBox="1"/>
          <p:nvPr/>
        </p:nvSpPr>
        <p:spPr>
          <a:xfrm>
            <a:off x="4418069" y="939935"/>
            <a:ext cx="3262107" cy="461665"/>
          </a:xfrm>
          <a:prstGeom prst="rect">
            <a:avLst/>
          </a:prstGeom>
          <a:noFill/>
        </p:spPr>
        <p:txBody>
          <a:bodyPr wrap="square">
            <a:spAutoFit/>
          </a:bodyPr>
          <a:lstStyle/>
          <a:p>
            <a:pPr defTabSz="480060">
              <a:spcAft>
                <a:spcPts val="600"/>
              </a:spcAft>
            </a:pPr>
            <a:r>
              <a:rPr lang="tr-TR" sz="2400" b="1" dirty="0"/>
              <a:t>Graphical User Interface</a:t>
            </a:r>
            <a:endParaRPr lang="tr-TR" sz="2000" b="1" dirty="0"/>
          </a:p>
        </p:txBody>
      </p:sp>
      <p:sp>
        <p:nvSpPr>
          <p:cNvPr id="6" name="TextBox 5">
            <a:extLst>
              <a:ext uri="{FF2B5EF4-FFF2-40B4-BE49-F238E27FC236}">
                <a16:creationId xmlns:a16="http://schemas.microsoft.com/office/drawing/2014/main" id="{C48266F2-E2D7-7E8B-5B63-51272170BA64}"/>
              </a:ext>
            </a:extLst>
          </p:cNvPr>
          <p:cNvSpPr txBox="1"/>
          <p:nvPr/>
        </p:nvSpPr>
        <p:spPr>
          <a:xfrm>
            <a:off x="6456040" y="2276872"/>
            <a:ext cx="4608512" cy="2646878"/>
          </a:xfrm>
          <a:prstGeom prst="rect">
            <a:avLst/>
          </a:prstGeom>
          <a:noFill/>
        </p:spPr>
        <p:txBody>
          <a:bodyPr wrap="square" rtlCol="0">
            <a:spAutoFit/>
          </a:bodyPr>
          <a:lstStyle/>
          <a:p>
            <a:r>
              <a:rPr lang="tr-TR" sz="2000" b="1" dirty="0"/>
              <a:t> Sweep Frame</a:t>
            </a:r>
          </a:p>
          <a:p>
            <a:endParaRPr lang="tr-TR" sz="2000" b="1" dirty="0"/>
          </a:p>
          <a:p>
            <a:pPr marL="342900" indent="-342900">
              <a:buFont typeface="Arial" panose="020B0604020202020204" pitchFamily="34" charset="0"/>
              <a:buChar char="•"/>
            </a:pPr>
            <a:r>
              <a:rPr lang="tr-TR" dirty="0"/>
              <a:t>Implements parameter sweep</a:t>
            </a:r>
          </a:p>
          <a:p>
            <a:pPr marL="342900" indent="-342900">
              <a:buFont typeface="Arial" panose="020B0604020202020204" pitchFamily="34" charset="0"/>
              <a:buChar char="•"/>
            </a:pPr>
            <a:r>
              <a:rPr lang="tr-TR" dirty="0"/>
              <a:t>In the current version, it only has</a:t>
            </a:r>
            <a:r>
              <a:rPr lang="tr-TR" b="1" dirty="0"/>
              <a:t> phase lag sweep</a:t>
            </a:r>
          </a:p>
          <a:p>
            <a:pPr marL="342900" indent="-342900">
              <a:buFont typeface="Arial" panose="020B0604020202020204" pitchFamily="34" charset="0"/>
              <a:buChar char="•"/>
            </a:pPr>
            <a:r>
              <a:rPr lang="tr-TR" dirty="0"/>
              <a:t>Can visualize sweep data</a:t>
            </a:r>
          </a:p>
          <a:p>
            <a:pPr marL="342900" indent="-342900">
              <a:buFont typeface="Arial" panose="020B0604020202020204" pitchFamily="34" charset="0"/>
              <a:buChar char="•"/>
            </a:pPr>
            <a:r>
              <a:rPr lang="tr-TR" dirty="0"/>
              <a:t>Can export graphs</a:t>
            </a:r>
          </a:p>
          <a:p>
            <a:pPr marL="342900" indent="-342900">
              <a:buFont typeface="Arial" panose="020B0604020202020204" pitchFamily="34" charset="0"/>
              <a:buChar char="•"/>
            </a:pPr>
            <a:r>
              <a:rPr lang="tr-TR" dirty="0"/>
              <a:t>More parameters to be swept are work in progress ( </a:t>
            </a:r>
            <a:r>
              <a:rPr lang="tr-TR" b="1" dirty="0"/>
              <a:t>Lout sweep </a:t>
            </a:r>
            <a:r>
              <a:rPr lang="tr-TR" dirty="0"/>
              <a:t>etc. )</a:t>
            </a:r>
          </a:p>
        </p:txBody>
      </p:sp>
      <p:pic>
        <p:nvPicPr>
          <p:cNvPr id="10" name="Picture 9" descr="A screen shot of a graph&#10;&#10;Description automatically generated">
            <a:extLst>
              <a:ext uri="{FF2B5EF4-FFF2-40B4-BE49-F238E27FC236}">
                <a16:creationId xmlns:a16="http://schemas.microsoft.com/office/drawing/2014/main" id="{91796767-D20B-9036-B7C0-4A8F42B94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849657"/>
            <a:ext cx="4392488" cy="5675687"/>
          </a:xfrm>
          <a:prstGeom prst="rect">
            <a:avLst/>
          </a:prstGeom>
        </p:spPr>
      </p:pic>
      <p:sp>
        <p:nvSpPr>
          <p:cNvPr id="11" name="TextBox 10">
            <a:extLst>
              <a:ext uri="{FF2B5EF4-FFF2-40B4-BE49-F238E27FC236}">
                <a16:creationId xmlns:a16="http://schemas.microsoft.com/office/drawing/2014/main" id="{CFC2C040-DB0E-D3A5-4FAF-8D1A7E50F893}"/>
              </a:ext>
            </a:extLst>
          </p:cNvPr>
          <p:cNvSpPr txBox="1"/>
          <p:nvPr/>
        </p:nvSpPr>
        <p:spPr>
          <a:xfrm>
            <a:off x="551384" y="6386801"/>
            <a:ext cx="4202369" cy="369332"/>
          </a:xfrm>
          <a:prstGeom prst="rect">
            <a:avLst/>
          </a:prstGeom>
          <a:noFill/>
        </p:spPr>
        <p:txBody>
          <a:bodyPr wrap="none" rtlCol="0">
            <a:spAutoFit/>
          </a:bodyPr>
          <a:lstStyle/>
          <a:p>
            <a:r>
              <a:rPr lang="tr-TR" dirty="0"/>
              <a:t>Sweep Frame of the GUI, showing </a:t>
            </a:r>
            <a:r>
              <a:rPr lang="el-GR" b="1" dirty="0"/>
              <a:t>φ</a:t>
            </a:r>
            <a:r>
              <a:rPr lang="tr-TR" b="1" dirty="0"/>
              <a:t> vs &lt;E&gt;</a:t>
            </a:r>
          </a:p>
        </p:txBody>
      </p:sp>
      <p:sp>
        <p:nvSpPr>
          <p:cNvPr id="2" name="Slide Number Placeholder 1">
            <a:extLst>
              <a:ext uri="{FF2B5EF4-FFF2-40B4-BE49-F238E27FC236}">
                <a16:creationId xmlns:a16="http://schemas.microsoft.com/office/drawing/2014/main" id="{7784B249-C04D-BBE8-161B-99702436B557}"/>
              </a:ext>
            </a:extLst>
          </p:cNvPr>
          <p:cNvSpPr>
            <a:spLocks noGrp="1"/>
          </p:cNvSpPr>
          <p:nvPr>
            <p:ph type="sldNum" sz="quarter" idx="12"/>
          </p:nvPr>
        </p:nvSpPr>
        <p:spPr/>
        <p:txBody>
          <a:bodyPr/>
          <a:lstStyle/>
          <a:p>
            <a:fld id="{B67BF8F8-67F3-499B-A441-62C75F4E249C}" type="slidenum">
              <a:rPr lang="tr-TR" smtClean="0"/>
              <a:t>49</a:t>
            </a:fld>
            <a:endParaRPr lang="tr-TR"/>
          </a:p>
        </p:txBody>
      </p:sp>
    </p:spTree>
    <p:extLst>
      <p:ext uri="{BB962C8B-B14F-4D97-AF65-F5344CB8AC3E}">
        <p14:creationId xmlns:p14="http://schemas.microsoft.com/office/powerpoint/2010/main" val="29995351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achine with a large round object&#10;&#10;Description automatically generated with medium confidence">
            <a:extLst>
              <a:ext uri="{FF2B5EF4-FFF2-40B4-BE49-F238E27FC236}">
                <a16:creationId xmlns:a16="http://schemas.microsoft.com/office/drawing/2014/main" id="{ABA8B7E1-AAFA-4CAB-0B1E-138FAF03504F}"/>
              </a:ext>
            </a:extLst>
          </p:cNvPr>
          <p:cNvPicPr>
            <a:picLocks noChangeAspect="1"/>
          </p:cNvPicPr>
          <p:nvPr/>
        </p:nvPicPr>
        <p:blipFill rotWithShape="1">
          <a:blip r:embed="rId2">
            <a:extLst>
              <a:ext uri="{28A0092B-C50C-407E-A947-70E740481C1C}">
                <a14:useLocalDpi xmlns:a14="http://schemas.microsoft.com/office/drawing/2010/main" val="0"/>
              </a:ext>
            </a:extLst>
          </a:blip>
          <a:srcRect t="5436"/>
          <a:stretch/>
        </p:blipFill>
        <p:spPr>
          <a:xfrm>
            <a:off x="2522358"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73EBD6B-EBD5-3462-9E37-0B1BD887BB35}"/>
              </a:ext>
            </a:extLst>
          </p:cNvPr>
          <p:cNvSpPr txBox="1"/>
          <p:nvPr/>
        </p:nvSpPr>
        <p:spPr>
          <a:xfrm>
            <a:off x="838200" y="430012"/>
            <a:ext cx="2906486" cy="133612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sz="4000" b="1" dirty="0">
                <a:latin typeface="+mj-lt"/>
                <a:ea typeface="+mj-ea"/>
                <a:cs typeface="+mj-cs"/>
              </a:rPr>
              <a:t>Accelerating Cavities</a:t>
            </a:r>
          </a:p>
        </p:txBody>
      </p:sp>
      <p:sp>
        <p:nvSpPr>
          <p:cNvPr id="8" name="TextBox 7">
            <a:extLst>
              <a:ext uri="{FF2B5EF4-FFF2-40B4-BE49-F238E27FC236}">
                <a16:creationId xmlns:a16="http://schemas.microsoft.com/office/drawing/2014/main" id="{1382F9E0-B647-5D28-52BF-98C2840AE812}"/>
              </a:ext>
            </a:extLst>
          </p:cNvPr>
          <p:cNvSpPr txBox="1"/>
          <p:nvPr/>
        </p:nvSpPr>
        <p:spPr>
          <a:xfrm>
            <a:off x="838200" y="1811964"/>
            <a:ext cx="3822189" cy="3742762"/>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000" dirty="0"/>
              <a:t>Designed to be resonant at specific frequency</a:t>
            </a:r>
          </a:p>
          <a:p>
            <a:pPr marL="285750" indent="-228600" defTabSz="914400">
              <a:lnSpc>
                <a:spcPct val="90000"/>
              </a:lnSpc>
              <a:spcAft>
                <a:spcPts val="600"/>
              </a:spcAft>
              <a:buFont typeface="Arial" panose="020B0604020202020204" pitchFamily="34" charset="0"/>
              <a:buChar char="•"/>
            </a:pPr>
            <a:r>
              <a:rPr lang="en-US" sz="2000" dirty="0"/>
              <a:t>Form standing Electromagnetic waves when driven by an RF power source at the </a:t>
            </a:r>
            <a:r>
              <a:rPr lang="en-US" sz="2000" b="1" dirty="0"/>
              <a:t>resonance frequency</a:t>
            </a:r>
          </a:p>
          <a:p>
            <a:pPr marL="285750" indent="-228600" defTabSz="914400">
              <a:lnSpc>
                <a:spcPct val="90000"/>
              </a:lnSpc>
              <a:spcAft>
                <a:spcPts val="600"/>
              </a:spcAft>
              <a:buFont typeface="Arial" panose="020B0604020202020204" pitchFamily="34" charset="0"/>
              <a:buChar char="•"/>
            </a:pPr>
            <a:r>
              <a:rPr lang="en-US" sz="2000" dirty="0"/>
              <a:t>Accelerate incoming particles with proper synchronization to E &amp; B fields (</a:t>
            </a:r>
            <a:r>
              <a:rPr lang="en-US" sz="2000" b="1" dirty="0"/>
              <a:t>phase stability</a:t>
            </a:r>
            <a:r>
              <a:rPr lang="en-US" sz="2000" dirty="0"/>
              <a:t>)</a:t>
            </a:r>
          </a:p>
          <a:p>
            <a:pPr marL="285750" indent="-228600" defTabSz="914400">
              <a:lnSpc>
                <a:spcPct val="90000"/>
              </a:lnSpc>
              <a:spcAft>
                <a:spcPts val="600"/>
              </a:spcAft>
              <a:buFont typeface="Arial" panose="020B0604020202020204" pitchFamily="34" charset="0"/>
              <a:buChar char="•"/>
            </a:pPr>
            <a:r>
              <a:rPr lang="en-US" sz="2000" b="1" dirty="0"/>
              <a:t>Shunt Impedance </a:t>
            </a:r>
            <a:r>
              <a:rPr lang="en-US" sz="2000" dirty="0"/>
              <a:t>: Measure of the efficiency of acceleration with respect to power loss</a:t>
            </a:r>
          </a:p>
        </p:txBody>
      </p:sp>
      <p:pic>
        <p:nvPicPr>
          <p:cNvPr id="11" name="Picture 10">
            <a:extLst>
              <a:ext uri="{FF2B5EF4-FFF2-40B4-BE49-F238E27FC236}">
                <a16:creationId xmlns:a16="http://schemas.microsoft.com/office/drawing/2014/main" id="{FCAE374D-1AC4-CF15-B718-EC78BDA1811A}"/>
              </a:ext>
            </a:extLst>
          </p:cNvPr>
          <p:cNvPicPr>
            <a:picLocks noChangeAspect="1"/>
          </p:cNvPicPr>
          <p:nvPr/>
        </p:nvPicPr>
        <p:blipFill>
          <a:blip r:embed="rId3"/>
          <a:stretch>
            <a:fillRect/>
          </a:stretch>
        </p:blipFill>
        <p:spPr>
          <a:xfrm>
            <a:off x="1748880" y="5550632"/>
            <a:ext cx="1546954" cy="1010255"/>
          </a:xfrm>
          <a:prstGeom prst="rect">
            <a:avLst/>
          </a:prstGeom>
        </p:spPr>
      </p:pic>
      <p:sp>
        <p:nvSpPr>
          <p:cNvPr id="2" name="Slide Number Placeholder 1">
            <a:extLst>
              <a:ext uri="{FF2B5EF4-FFF2-40B4-BE49-F238E27FC236}">
                <a16:creationId xmlns:a16="http://schemas.microsoft.com/office/drawing/2014/main" id="{59BED824-263C-55E7-7513-7BC38FC68787}"/>
              </a:ext>
            </a:extLst>
          </p:cNvPr>
          <p:cNvSpPr>
            <a:spLocks noGrp="1"/>
          </p:cNvSpPr>
          <p:nvPr>
            <p:ph type="sldNum" sz="quarter" idx="12"/>
          </p:nvPr>
        </p:nvSpPr>
        <p:spPr/>
        <p:txBody>
          <a:bodyPr/>
          <a:lstStyle/>
          <a:p>
            <a:fld id="{B67BF8F8-67F3-499B-A441-62C75F4E249C}" type="slidenum">
              <a:rPr lang="tr-TR" smtClean="0"/>
              <a:t>5</a:t>
            </a:fld>
            <a:endParaRPr lang="tr-TR"/>
          </a:p>
        </p:txBody>
      </p:sp>
    </p:spTree>
    <p:extLst>
      <p:ext uri="{BB962C8B-B14F-4D97-AF65-F5344CB8AC3E}">
        <p14:creationId xmlns:p14="http://schemas.microsoft.com/office/powerpoint/2010/main" val="33510461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 screen&#10;&#10;Description automatically generated">
            <a:extLst>
              <a:ext uri="{FF2B5EF4-FFF2-40B4-BE49-F238E27FC236}">
                <a16:creationId xmlns:a16="http://schemas.microsoft.com/office/drawing/2014/main" id="{049D85EB-8078-89F2-8D33-8A51FEE10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0065" y="889996"/>
            <a:ext cx="4476577" cy="5784341"/>
          </a:xfrm>
          <a:prstGeom prst="rect">
            <a:avLst/>
          </a:prstGeom>
        </p:spPr>
      </p:pic>
      <p:sp>
        <p:nvSpPr>
          <p:cNvPr id="4" name="TextBox 3">
            <a:extLst>
              <a:ext uri="{FF2B5EF4-FFF2-40B4-BE49-F238E27FC236}">
                <a16:creationId xmlns:a16="http://schemas.microsoft.com/office/drawing/2014/main" id="{DA8657EC-8255-A6F4-0039-F7FD33FE77D3}"/>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0095BEFB-F6BE-756C-43EB-36E0AD2DF519}"/>
              </a:ext>
            </a:extLst>
          </p:cNvPr>
          <p:cNvSpPr txBox="1"/>
          <p:nvPr/>
        </p:nvSpPr>
        <p:spPr>
          <a:xfrm>
            <a:off x="4418069" y="939935"/>
            <a:ext cx="3262107" cy="461665"/>
          </a:xfrm>
          <a:prstGeom prst="rect">
            <a:avLst/>
          </a:prstGeom>
          <a:noFill/>
        </p:spPr>
        <p:txBody>
          <a:bodyPr wrap="square">
            <a:spAutoFit/>
          </a:bodyPr>
          <a:lstStyle/>
          <a:p>
            <a:pPr defTabSz="480060">
              <a:spcAft>
                <a:spcPts val="600"/>
              </a:spcAft>
            </a:pPr>
            <a:r>
              <a:rPr lang="tr-TR" sz="2400" b="1" dirty="0"/>
              <a:t>Graphical User Interface</a:t>
            </a:r>
            <a:endParaRPr lang="tr-TR" sz="2000" b="1" dirty="0"/>
          </a:p>
        </p:txBody>
      </p:sp>
      <p:sp>
        <p:nvSpPr>
          <p:cNvPr id="6" name="TextBox 5">
            <a:extLst>
              <a:ext uri="{FF2B5EF4-FFF2-40B4-BE49-F238E27FC236}">
                <a16:creationId xmlns:a16="http://schemas.microsoft.com/office/drawing/2014/main" id="{617B68BD-3910-6D27-D703-951B9A3F13B0}"/>
              </a:ext>
            </a:extLst>
          </p:cNvPr>
          <p:cNvSpPr txBox="1"/>
          <p:nvPr/>
        </p:nvSpPr>
        <p:spPr>
          <a:xfrm>
            <a:off x="516385" y="6354943"/>
            <a:ext cx="4132157" cy="369332"/>
          </a:xfrm>
          <a:prstGeom prst="rect">
            <a:avLst/>
          </a:prstGeom>
          <a:noFill/>
        </p:spPr>
        <p:txBody>
          <a:bodyPr wrap="none" rtlCol="0">
            <a:spAutoFit/>
          </a:bodyPr>
          <a:lstStyle/>
          <a:p>
            <a:r>
              <a:rPr lang="tr-TR" dirty="0"/>
              <a:t>Sweep Frame of the GUI, showing </a:t>
            </a:r>
            <a:r>
              <a:rPr lang="el-GR" b="1" dirty="0"/>
              <a:t>φ</a:t>
            </a:r>
            <a:r>
              <a:rPr lang="tr-TR" b="1" dirty="0"/>
              <a:t> vs σE</a:t>
            </a:r>
          </a:p>
        </p:txBody>
      </p:sp>
      <p:pic>
        <p:nvPicPr>
          <p:cNvPr id="8" name="Picture 7" descr="A screen shot of a graph&#10;&#10;Description automatically generated">
            <a:extLst>
              <a:ext uri="{FF2B5EF4-FFF2-40B4-BE49-F238E27FC236}">
                <a16:creationId xmlns:a16="http://schemas.microsoft.com/office/drawing/2014/main" id="{6E3DE0FE-3AF1-102C-1674-523365D884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874703"/>
            <a:ext cx="4476577" cy="5784340"/>
          </a:xfrm>
          <a:prstGeom prst="rect">
            <a:avLst/>
          </a:prstGeom>
        </p:spPr>
      </p:pic>
      <p:sp>
        <p:nvSpPr>
          <p:cNvPr id="11" name="TextBox 10">
            <a:extLst>
              <a:ext uri="{FF2B5EF4-FFF2-40B4-BE49-F238E27FC236}">
                <a16:creationId xmlns:a16="http://schemas.microsoft.com/office/drawing/2014/main" id="{0C7834D1-47A2-C0CC-ADBD-5582C8EB2A70}"/>
              </a:ext>
            </a:extLst>
          </p:cNvPr>
          <p:cNvSpPr txBox="1"/>
          <p:nvPr/>
        </p:nvSpPr>
        <p:spPr>
          <a:xfrm>
            <a:off x="7561091" y="6340678"/>
            <a:ext cx="4114524" cy="369332"/>
          </a:xfrm>
          <a:prstGeom prst="rect">
            <a:avLst/>
          </a:prstGeom>
          <a:noFill/>
        </p:spPr>
        <p:txBody>
          <a:bodyPr wrap="none" rtlCol="0">
            <a:spAutoFit/>
          </a:bodyPr>
          <a:lstStyle/>
          <a:p>
            <a:r>
              <a:rPr lang="tr-TR" dirty="0"/>
              <a:t>Sweep Frame of the GUI, showing </a:t>
            </a:r>
            <a:r>
              <a:rPr lang="el-GR" b="1" dirty="0"/>
              <a:t>φ</a:t>
            </a:r>
            <a:r>
              <a:rPr lang="tr-TR" b="1" dirty="0"/>
              <a:t> vs σR</a:t>
            </a:r>
          </a:p>
        </p:txBody>
      </p:sp>
      <p:sp>
        <p:nvSpPr>
          <p:cNvPr id="2" name="Slide Number Placeholder 1">
            <a:extLst>
              <a:ext uri="{FF2B5EF4-FFF2-40B4-BE49-F238E27FC236}">
                <a16:creationId xmlns:a16="http://schemas.microsoft.com/office/drawing/2014/main" id="{D31BEEB1-D200-ABC3-C23F-4380D416A091}"/>
              </a:ext>
            </a:extLst>
          </p:cNvPr>
          <p:cNvSpPr>
            <a:spLocks noGrp="1"/>
          </p:cNvSpPr>
          <p:nvPr>
            <p:ph type="sldNum" sz="quarter" idx="12"/>
          </p:nvPr>
        </p:nvSpPr>
        <p:spPr/>
        <p:txBody>
          <a:bodyPr/>
          <a:lstStyle/>
          <a:p>
            <a:fld id="{B67BF8F8-67F3-499B-A441-62C75F4E249C}" type="slidenum">
              <a:rPr lang="tr-TR" smtClean="0"/>
              <a:t>50</a:t>
            </a:fld>
            <a:endParaRPr lang="tr-TR"/>
          </a:p>
        </p:txBody>
      </p:sp>
    </p:spTree>
    <p:extLst>
      <p:ext uri="{BB962C8B-B14F-4D97-AF65-F5344CB8AC3E}">
        <p14:creationId xmlns:p14="http://schemas.microsoft.com/office/powerpoint/2010/main" val="26868204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round object in a room&#10;&#10;Description automatically generated">
            <a:extLst>
              <a:ext uri="{FF2B5EF4-FFF2-40B4-BE49-F238E27FC236}">
                <a16:creationId xmlns:a16="http://schemas.microsoft.com/office/drawing/2014/main" id="{E382402D-57C6-3106-96FB-E70F9F8AB7D2}"/>
              </a:ext>
            </a:extLst>
          </p:cNvPr>
          <p:cNvPicPr>
            <a:picLocks noChangeAspect="1"/>
          </p:cNvPicPr>
          <p:nvPr/>
        </p:nvPicPr>
        <p:blipFill rotWithShape="1">
          <a:blip r:embed="rId2">
            <a:extLst>
              <a:ext uri="{28A0092B-C50C-407E-A947-70E740481C1C}">
                <a14:useLocalDpi xmlns:a14="http://schemas.microsoft.com/office/drawing/2010/main" val="0"/>
              </a:ext>
            </a:extLst>
          </a:blip>
          <a:srcRect b="11346"/>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5B42F81-9991-9058-C36A-D2352BF3EB5D}"/>
              </a:ext>
            </a:extLst>
          </p:cNvPr>
          <p:cNvSpPr txBox="1"/>
          <p:nvPr/>
        </p:nvSpPr>
        <p:spPr>
          <a:xfrm>
            <a:off x="838200" y="365125"/>
            <a:ext cx="3822189" cy="1899912"/>
          </a:xfrm>
          <a:prstGeom prst="rect">
            <a:avLst/>
          </a:prstGeom>
        </p:spPr>
        <p:txBody>
          <a:bodyPr vert="horz" lIns="91440" tIns="45720" rIns="91440" bIns="45720" rtlCol="0" anchor="ctr">
            <a:normAutofit/>
          </a:bodyPr>
          <a:lstStyle/>
          <a:p>
            <a:pPr defTabSz="914400">
              <a:lnSpc>
                <a:spcPct val="90000"/>
              </a:lnSpc>
              <a:spcBef>
                <a:spcPct val="0"/>
              </a:spcBef>
              <a:spcAft>
                <a:spcPts val="630"/>
              </a:spcAft>
            </a:pPr>
            <a:r>
              <a:rPr lang="en-US" sz="4000" b="1" dirty="0">
                <a:ea typeface="+mj-ea"/>
                <a:cs typeface="+mj-cs"/>
              </a:rPr>
              <a:t>Production</a:t>
            </a:r>
          </a:p>
        </p:txBody>
      </p:sp>
      <p:sp>
        <p:nvSpPr>
          <p:cNvPr id="5" name="TextBox 4">
            <a:extLst>
              <a:ext uri="{FF2B5EF4-FFF2-40B4-BE49-F238E27FC236}">
                <a16:creationId xmlns:a16="http://schemas.microsoft.com/office/drawing/2014/main" id="{28DEC6BE-CD16-0280-90DB-51AE14671D10}"/>
              </a:ext>
            </a:extLst>
          </p:cNvPr>
          <p:cNvSpPr txBox="1"/>
          <p:nvPr/>
        </p:nvSpPr>
        <p:spPr>
          <a:xfrm>
            <a:off x="838200" y="2434201"/>
            <a:ext cx="3822189" cy="3742762"/>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en-US" sz="2000"/>
              <a:t>Production efforts of a Rhodotron-type accelerator are still ongoing in </a:t>
            </a:r>
            <a:r>
              <a:rPr lang="en-US" sz="2000" b="1"/>
              <a:t>KAHVELab</a:t>
            </a:r>
          </a:p>
          <a:p>
            <a:pPr marL="285750" indent="-228600" defTabSz="914400">
              <a:lnSpc>
                <a:spcPct val="90000"/>
              </a:lnSpc>
              <a:spcAft>
                <a:spcPts val="600"/>
              </a:spcAft>
              <a:buFont typeface="Arial" panose="020B0604020202020204" pitchFamily="34" charset="0"/>
              <a:buChar char="•"/>
            </a:pPr>
            <a:r>
              <a:rPr lang="en-US" sz="2000"/>
              <a:t>Key design parameters of this accelerator:</a:t>
            </a:r>
          </a:p>
          <a:p>
            <a:pPr marL="742950" lvl="1" indent="-228600" defTabSz="914400">
              <a:lnSpc>
                <a:spcPct val="90000"/>
              </a:lnSpc>
              <a:spcAft>
                <a:spcPts val="600"/>
              </a:spcAft>
              <a:buFont typeface="Arial" panose="020B0604020202020204" pitchFamily="34" charset="0"/>
              <a:buChar char="•"/>
            </a:pPr>
            <a:r>
              <a:rPr lang="en-US" sz="2000" b="1" i="1"/>
              <a:t>f : </a:t>
            </a:r>
            <a:r>
              <a:rPr lang="en-US" sz="2000"/>
              <a:t>107.5 MHz</a:t>
            </a:r>
          </a:p>
          <a:p>
            <a:pPr marL="742950" lvl="1" indent="-228600" defTabSz="914400">
              <a:lnSpc>
                <a:spcPct val="90000"/>
              </a:lnSpc>
              <a:spcAft>
                <a:spcPts val="600"/>
              </a:spcAft>
              <a:buFont typeface="Arial" panose="020B0604020202020204" pitchFamily="34" charset="0"/>
              <a:buChar char="•"/>
            </a:pPr>
            <a:r>
              <a:rPr lang="en-US" sz="2000" b="1" i="1"/>
              <a:t>P : </a:t>
            </a:r>
            <a:r>
              <a:rPr lang="en-US" sz="2000"/>
              <a:t>50-100 kW</a:t>
            </a:r>
          </a:p>
          <a:p>
            <a:pPr marL="742950" lvl="1" indent="-228600" defTabSz="914400">
              <a:lnSpc>
                <a:spcPct val="90000"/>
              </a:lnSpc>
              <a:spcAft>
                <a:spcPts val="600"/>
              </a:spcAft>
              <a:buFont typeface="Arial" panose="020B0604020202020204" pitchFamily="34" charset="0"/>
              <a:buChar char="•"/>
            </a:pPr>
            <a:r>
              <a:rPr lang="en-US" sz="2000" b="1" i="1"/>
              <a:t>Ein : </a:t>
            </a:r>
            <a:r>
              <a:rPr lang="en-US" sz="2000"/>
              <a:t>40 keV</a:t>
            </a:r>
          </a:p>
          <a:p>
            <a:pPr marL="742950" lvl="1" indent="-228600" defTabSz="914400">
              <a:lnSpc>
                <a:spcPct val="90000"/>
              </a:lnSpc>
              <a:spcAft>
                <a:spcPts val="600"/>
              </a:spcAft>
              <a:buFont typeface="Arial" panose="020B0604020202020204" pitchFamily="34" charset="0"/>
              <a:buChar char="•"/>
            </a:pPr>
            <a:r>
              <a:rPr lang="en-US" sz="2000" b="1" i="1"/>
              <a:t>Etarget : </a:t>
            </a:r>
            <a:r>
              <a:rPr lang="en-US" sz="2000"/>
              <a:t>1-5 MeV</a:t>
            </a:r>
            <a:endParaRPr lang="en-US" sz="2000" b="1" i="1"/>
          </a:p>
        </p:txBody>
      </p:sp>
      <p:sp>
        <p:nvSpPr>
          <p:cNvPr id="2" name="Slide Number Placeholder 1">
            <a:extLst>
              <a:ext uri="{FF2B5EF4-FFF2-40B4-BE49-F238E27FC236}">
                <a16:creationId xmlns:a16="http://schemas.microsoft.com/office/drawing/2014/main" id="{AE1D5D47-AE5F-5CAA-F9F5-397E584029BE}"/>
              </a:ext>
            </a:extLst>
          </p:cNvPr>
          <p:cNvSpPr>
            <a:spLocks noGrp="1"/>
          </p:cNvSpPr>
          <p:nvPr>
            <p:ph type="sldNum" sz="quarter" idx="12"/>
          </p:nvPr>
        </p:nvSpPr>
        <p:spPr/>
        <p:txBody>
          <a:bodyPr/>
          <a:lstStyle/>
          <a:p>
            <a:fld id="{B67BF8F8-67F3-499B-A441-62C75F4E249C}" type="slidenum">
              <a:rPr lang="tr-TR" smtClean="0"/>
              <a:t>51</a:t>
            </a:fld>
            <a:endParaRPr lang="tr-TR"/>
          </a:p>
        </p:txBody>
      </p:sp>
    </p:spTree>
    <p:extLst>
      <p:ext uri="{BB962C8B-B14F-4D97-AF65-F5344CB8AC3E}">
        <p14:creationId xmlns:p14="http://schemas.microsoft.com/office/powerpoint/2010/main" val="32199445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1AFD1D-81BB-2079-D46A-D3591CBB2105}"/>
              </a:ext>
            </a:extLst>
          </p:cNvPr>
          <p:cNvSpPr txBox="1"/>
          <p:nvPr/>
        </p:nvSpPr>
        <p:spPr>
          <a:xfrm>
            <a:off x="4941677" y="332656"/>
            <a:ext cx="2308646" cy="607279"/>
          </a:xfrm>
          <a:prstGeom prst="rect">
            <a:avLst/>
          </a:prstGeom>
          <a:noFill/>
        </p:spPr>
        <p:txBody>
          <a:bodyPr wrap="square">
            <a:spAutoFit/>
          </a:bodyPr>
          <a:lstStyle/>
          <a:p>
            <a:pPr defTabSz="914400">
              <a:lnSpc>
                <a:spcPct val="90000"/>
              </a:lnSpc>
              <a:spcBef>
                <a:spcPct val="0"/>
              </a:spcBef>
              <a:spcAft>
                <a:spcPts val="630"/>
              </a:spcAft>
            </a:pPr>
            <a:r>
              <a:rPr lang="en-US" sz="3600" b="1" dirty="0">
                <a:ea typeface="+mj-ea"/>
                <a:cs typeface="+mj-cs"/>
              </a:rPr>
              <a:t>Production</a:t>
            </a:r>
          </a:p>
        </p:txBody>
      </p:sp>
      <p:sp>
        <p:nvSpPr>
          <p:cNvPr id="6" name="TextBox 5">
            <a:extLst>
              <a:ext uri="{FF2B5EF4-FFF2-40B4-BE49-F238E27FC236}">
                <a16:creationId xmlns:a16="http://schemas.microsoft.com/office/drawing/2014/main" id="{FED8D323-14E2-C9CB-A204-B2F209AA6118}"/>
              </a:ext>
            </a:extLst>
          </p:cNvPr>
          <p:cNvSpPr txBox="1"/>
          <p:nvPr/>
        </p:nvSpPr>
        <p:spPr>
          <a:xfrm>
            <a:off x="3636854" y="939935"/>
            <a:ext cx="4918291" cy="461665"/>
          </a:xfrm>
          <a:prstGeom prst="rect">
            <a:avLst/>
          </a:prstGeom>
          <a:noFill/>
        </p:spPr>
        <p:txBody>
          <a:bodyPr wrap="square">
            <a:spAutoFit/>
          </a:bodyPr>
          <a:lstStyle/>
          <a:p>
            <a:pPr defTabSz="480060">
              <a:spcAft>
                <a:spcPts val="600"/>
              </a:spcAft>
            </a:pPr>
            <a:r>
              <a:rPr lang="tr-TR" sz="2400" b="1" dirty="0"/>
              <a:t>Rendered Visuals of The Final Design</a:t>
            </a:r>
            <a:endParaRPr lang="tr-TR" sz="2000" b="1" dirty="0"/>
          </a:p>
        </p:txBody>
      </p:sp>
      <p:pic>
        <p:nvPicPr>
          <p:cNvPr id="8" name="Picture 7" descr="A machine on wheels with a black background&#10;&#10;Description automatically generated">
            <a:extLst>
              <a:ext uri="{FF2B5EF4-FFF2-40B4-BE49-F238E27FC236}">
                <a16:creationId xmlns:a16="http://schemas.microsoft.com/office/drawing/2014/main" id="{572B3DF7-0D21-9E78-F643-0DC8E256E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8" y="1401600"/>
            <a:ext cx="5177932" cy="5177932"/>
          </a:xfrm>
          <a:prstGeom prst="rect">
            <a:avLst/>
          </a:prstGeom>
        </p:spPr>
      </p:pic>
      <p:pic>
        <p:nvPicPr>
          <p:cNvPr id="10" name="Picture 9" descr="A machine with a machine in the middle&#10;&#10;Description automatically generated with medium confidence">
            <a:extLst>
              <a:ext uri="{FF2B5EF4-FFF2-40B4-BE49-F238E27FC236}">
                <a16:creationId xmlns:a16="http://schemas.microsoft.com/office/drawing/2014/main" id="{56F4070C-A944-7C98-1C09-60494A5EC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768" y="1604398"/>
            <a:ext cx="5448635" cy="4358908"/>
          </a:xfrm>
          <a:prstGeom prst="rect">
            <a:avLst/>
          </a:prstGeom>
        </p:spPr>
      </p:pic>
      <p:sp>
        <p:nvSpPr>
          <p:cNvPr id="2" name="Slide Number Placeholder 1">
            <a:extLst>
              <a:ext uri="{FF2B5EF4-FFF2-40B4-BE49-F238E27FC236}">
                <a16:creationId xmlns:a16="http://schemas.microsoft.com/office/drawing/2014/main" id="{1272F1A1-B804-7B5F-5A64-748E721C1070}"/>
              </a:ext>
            </a:extLst>
          </p:cNvPr>
          <p:cNvSpPr>
            <a:spLocks noGrp="1"/>
          </p:cNvSpPr>
          <p:nvPr>
            <p:ph type="sldNum" sz="quarter" idx="12"/>
          </p:nvPr>
        </p:nvSpPr>
        <p:spPr/>
        <p:txBody>
          <a:bodyPr/>
          <a:lstStyle/>
          <a:p>
            <a:fld id="{B67BF8F8-67F3-499B-A441-62C75F4E249C}" type="slidenum">
              <a:rPr lang="tr-TR" smtClean="0"/>
              <a:t>52</a:t>
            </a:fld>
            <a:endParaRPr lang="tr-TR"/>
          </a:p>
        </p:txBody>
      </p:sp>
    </p:spTree>
    <p:extLst>
      <p:ext uri="{BB962C8B-B14F-4D97-AF65-F5344CB8AC3E}">
        <p14:creationId xmlns:p14="http://schemas.microsoft.com/office/powerpoint/2010/main" val="29406572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1AFD1D-81BB-2079-D46A-D3591CBB2105}"/>
              </a:ext>
            </a:extLst>
          </p:cNvPr>
          <p:cNvSpPr txBox="1"/>
          <p:nvPr/>
        </p:nvSpPr>
        <p:spPr>
          <a:xfrm>
            <a:off x="4941677" y="332656"/>
            <a:ext cx="2308646" cy="607279"/>
          </a:xfrm>
          <a:prstGeom prst="rect">
            <a:avLst/>
          </a:prstGeom>
          <a:noFill/>
        </p:spPr>
        <p:txBody>
          <a:bodyPr wrap="square">
            <a:spAutoFit/>
          </a:bodyPr>
          <a:lstStyle/>
          <a:p>
            <a:pPr defTabSz="914400">
              <a:lnSpc>
                <a:spcPct val="90000"/>
              </a:lnSpc>
              <a:spcBef>
                <a:spcPct val="0"/>
              </a:spcBef>
              <a:spcAft>
                <a:spcPts val="630"/>
              </a:spcAft>
            </a:pPr>
            <a:r>
              <a:rPr lang="en-US" sz="3600" b="1" dirty="0">
                <a:ea typeface="+mj-ea"/>
                <a:cs typeface="+mj-cs"/>
              </a:rPr>
              <a:t>Production</a:t>
            </a:r>
          </a:p>
        </p:txBody>
      </p:sp>
      <p:pic>
        <p:nvPicPr>
          <p:cNvPr id="3" name="Picture 2" descr="A machine with a round object&#10;&#10;Description automatically generated with medium confidence">
            <a:extLst>
              <a:ext uri="{FF2B5EF4-FFF2-40B4-BE49-F238E27FC236}">
                <a16:creationId xmlns:a16="http://schemas.microsoft.com/office/drawing/2014/main" id="{EAFAC8F2-0C56-E986-A941-C01520989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3" y="636295"/>
            <a:ext cx="8928992" cy="7143193"/>
          </a:xfrm>
          <a:prstGeom prst="rect">
            <a:avLst/>
          </a:prstGeom>
        </p:spPr>
      </p:pic>
      <p:sp>
        <p:nvSpPr>
          <p:cNvPr id="6" name="TextBox 5">
            <a:extLst>
              <a:ext uri="{FF2B5EF4-FFF2-40B4-BE49-F238E27FC236}">
                <a16:creationId xmlns:a16="http://schemas.microsoft.com/office/drawing/2014/main" id="{FED8D323-14E2-C9CB-A204-B2F209AA6118}"/>
              </a:ext>
            </a:extLst>
          </p:cNvPr>
          <p:cNvSpPr txBox="1"/>
          <p:nvPr/>
        </p:nvSpPr>
        <p:spPr>
          <a:xfrm>
            <a:off x="3636854" y="939935"/>
            <a:ext cx="4918291" cy="461665"/>
          </a:xfrm>
          <a:prstGeom prst="rect">
            <a:avLst/>
          </a:prstGeom>
          <a:noFill/>
        </p:spPr>
        <p:txBody>
          <a:bodyPr wrap="square">
            <a:spAutoFit/>
          </a:bodyPr>
          <a:lstStyle/>
          <a:p>
            <a:pPr defTabSz="480060">
              <a:spcAft>
                <a:spcPts val="600"/>
              </a:spcAft>
            </a:pPr>
            <a:r>
              <a:rPr lang="tr-TR" sz="2400" b="1" dirty="0"/>
              <a:t>Rendered Visuals of The Final Design</a:t>
            </a:r>
            <a:endParaRPr lang="tr-TR" sz="2000" b="1" dirty="0"/>
          </a:p>
        </p:txBody>
      </p:sp>
      <p:sp>
        <p:nvSpPr>
          <p:cNvPr id="2" name="Slide Number Placeholder 1">
            <a:extLst>
              <a:ext uri="{FF2B5EF4-FFF2-40B4-BE49-F238E27FC236}">
                <a16:creationId xmlns:a16="http://schemas.microsoft.com/office/drawing/2014/main" id="{4A0FDAD5-903E-492D-A251-00505398EF81}"/>
              </a:ext>
            </a:extLst>
          </p:cNvPr>
          <p:cNvSpPr>
            <a:spLocks noGrp="1"/>
          </p:cNvSpPr>
          <p:nvPr>
            <p:ph type="sldNum" sz="quarter" idx="12"/>
          </p:nvPr>
        </p:nvSpPr>
        <p:spPr/>
        <p:txBody>
          <a:bodyPr/>
          <a:lstStyle/>
          <a:p>
            <a:fld id="{B67BF8F8-67F3-499B-A441-62C75F4E249C}" type="slidenum">
              <a:rPr lang="tr-TR" smtClean="0"/>
              <a:t>53</a:t>
            </a:fld>
            <a:endParaRPr lang="tr-TR"/>
          </a:p>
        </p:txBody>
      </p:sp>
    </p:spTree>
    <p:extLst>
      <p:ext uri="{BB962C8B-B14F-4D97-AF65-F5344CB8AC3E}">
        <p14:creationId xmlns:p14="http://schemas.microsoft.com/office/powerpoint/2010/main" val="38863507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C2C5BA-BCA3-4AFF-DE16-AEF233C1E83C}"/>
              </a:ext>
            </a:extLst>
          </p:cNvPr>
          <p:cNvSpPr txBox="1"/>
          <p:nvPr/>
        </p:nvSpPr>
        <p:spPr>
          <a:xfrm>
            <a:off x="4941677" y="332656"/>
            <a:ext cx="2308646" cy="607279"/>
          </a:xfrm>
          <a:prstGeom prst="rect">
            <a:avLst/>
          </a:prstGeom>
          <a:noFill/>
        </p:spPr>
        <p:txBody>
          <a:bodyPr wrap="square">
            <a:spAutoFit/>
          </a:bodyPr>
          <a:lstStyle/>
          <a:p>
            <a:pPr defTabSz="914400">
              <a:lnSpc>
                <a:spcPct val="90000"/>
              </a:lnSpc>
              <a:spcBef>
                <a:spcPct val="0"/>
              </a:spcBef>
              <a:spcAft>
                <a:spcPts val="630"/>
              </a:spcAft>
            </a:pPr>
            <a:r>
              <a:rPr lang="en-US" sz="3600" b="1" dirty="0">
                <a:ea typeface="+mj-ea"/>
                <a:cs typeface="+mj-cs"/>
              </a:rPr>
              <a:t>Production</a:t>
            </a:r>
          </a:p>
        </p:txBody>
      </p:sp>
      <p:sp>
        <p:nvSpPr>
          <p:cNvPr id="5" name="TextBox 4">
            <a:extLst>
              <a:ext uri="{FF2B5EF4-FFF2-40B4-BE49-F238E27FC236}">
                <a16:creationId xmlns:a16="http://schemas.microsoft.com/office/drawing/2014/main" id="{1A1BED9C-ED23-F821-ACC9-5370FE2760ED}"/>
              </a:ext>
            </a:extLst>
          </p:cNvPr>
          <p:cNvSpPr txBox="1"/>
          <p:nvPr/>
        </p:nvSpPr>
        <p:spPr>
          <a:xfrm>
            <a:off x="4005049" y="936413"/>
            <a:ext cx="4181901" cy="461665"/>
          </a:xfrm>
          <a:prstGeom prst="rect">
            <a:avLst/>
          </a:prstGeom>
          <a:noFill/>
        </p:spPr>
        <p:txBody>
          <a:bodyPr wrap="square">
            <a:spAutoFit/>
          </a:bodyPr>
          <a:lstStyle/>
          <a:p>
            <a:pPr defTabSz="480060">
              <a:spcAft>
                <a:spcPts val="600"/>
              </a:spcAft>
            </a:pPr>
            <a:r>
              <a:rPr lang="tr-TR" sz="2400" b="1" dirty="0"/>
              <a:t>Technical Drawing of the Cavity</a:t>
            </a:r>
            <a:endParaRPr lang="tr-TR" sz="2000" b="1" dirty="0"/>
          </a:p>
        </p:txBody>
      </p:sp>
      <p:pic>
        <p:nvPicPr>
          <p:cNvPr id="7" name="Picture 6">
            <a:extLst>
              <a:ext uri="{FF2B5EF4-FFF2-40B4-BE49-F238E27FC236}">
                <a16:creationId xmlns:a16="http://schemas.microsoft.com/office/drawing/2014/main" id="{247C18B0-0314-D8C2-8FEE-E656308867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3552" y="1399839"/>
            <a:ext cx="7547248" cy="5338612"/>
          </a:xfrm>
          <a:prstGeom prst="rect">
            <a:avLst/>
          </a:prstGeom>
        </p:spPr>
      </p:pic>
      <p:sp>
        <p:nvSpPr>
          <p:cNvPr id="2" name="Slide Number Placeholder 1">
            <a:extLst>
              <a:ext uri="{FF2B5EF4-FFF2-40B4-BE49-F238E27FC236}">
                <a16:creationId xmlns:a16="http://schemas.microsoft.com/office/drawing/2014/main" id="{64E4F5C6-0632-D88A-4C5A-CAC3FECB9907}"/>
              </a:ext>
            </a:extLst>
          </p:cNvPr>
          <p:cNvSpPr>
            <a:spLocks noGrp="1"/>
          </p:cNvSpPr>
          <p:nvPr>
            <p:ph type="sldNum" sz="quarter" idx="12"/>
          </p:nvPr>
        </p:nvSpPr>
        <p:spPr/>
        <p:txBody>
          <a:bodyPr/>
          <a:lstStyle/>
          <a:p>
            <a:fld id="{B67BF8F8-67F3-499B-A441-62C75F4E249C}" type="slidenum">
              <a:rPr lang="tr-TR" smtClean="0"/>
              <a:t>54</a:t>
            </a:fld>
            <a:endParaRPr lang="tr-TR"/>
          </a:p>
        </p:txBody>
      </p:sp>
    </p:spTree>
    <p:extLst>
      <p:ext uri="{BB962C8B-B14F-4D97-AF65-F5344CB8AC3E}">
        <p14:creationId xmlns:p14="http://schemas.microsoft.com/office/powerpoint/2010/main" val="23315782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744ACD-B8D9-3803-3D7B-1849B3BAED9F}"/>
              </a:ext>
            </a:extLst>
          </p:cNvPr>
          <p:cNvSpPr txBox="1"/>
          <p:nvPr/>
        </p:nvSpPr>
        <p:spPr>
          <a:xfrm>
            <a:off x="4941677" y="188640"/>
            <a:ext cx="2308646" cy="607279"/>
          </a:xfrm>
          <a:prstGeom prst="rect">
            <a:avLst/>
          </a:prstGeom>
          <a:noFill/>
        </p:spPr>
        <p:txBody>
          <a:bodyPr wrap="square">
            <a:spAutoFit/>
          </a:bodyPr>
          <a:lstStyle/>
          <a:p>
            <a:pPr defTabSz="914400">
              <a:lnSpc>
                <a:spcPct val="90000"/>
              </a:lnSpc>
              <a:spcBef>
                <a:spcPct val="0"/>
              </a:spcBef>
              <a:spcAft>
                <a:spcPts val="630"/>
              </a:spcAft>
            </a:pPr>
            <a:r>
              <a:rPr lang="en-US" sz="3600" b="1" dirty="0">
                <a:ea typeface="+mj-ea"/>
                <a:cs typeface="+mj-cs"/>
              </a:rPr>
              <a:t>Production</a:t>
            </a:r>
          </a:p>
        </p:txBody>
      </p:sp>
      <p:sp>
        <p:nvSpPr>
          <p:cNvPr id="5" name="TextBox 4">
            <a:extLst>
              <a:ext uri="{FF2B5EF4-FFF2-40B4-BE49-F238E27FC236}">
                <a16:creationId xmlns:a16="http://schemas.microsoft.com/office/drawing/2014/main" id="{2FECC69C-20D0-A22A-66C9-02E1715062B7}"/>
              </a:ext>
            </a:extLst>
          </p:cNvPr>
          <p:cNvSpPr txBox="1"/>
          <p:nvPr/>
        </p:nvSpPr>
        <p:spPr>
          <a:xfrm>
            <a:off x="5048249" y="795919"/>
            <a:ext cx="2090951" cy="461665"/>
          </a:xfrm>
          <a:prstGeom prst="rect">
            <a:avLst/>
          </a:prstGeom>
          <a:noFill/>
        </p:spPr>
        <p:txBody>
          <a:bodyPr wrap="square">
            <a:spAutoFit/>
          </a:bodyPr>
          <a:lstStyle/>
          <a:p>
            <a:pPr defTabSz="480060">
              <a:spcAft>
                <a:spcPts val="600"/>
              </a:spcAft>
            </a:pPr>
            <a:r>
              <a:rPr lang="tr-TR" sz="2400" b="1" dirty="0"/>
              <a:t>Manufacturing</a:t>
            </a:r>
            <a:endParaRPr lang="tr-TR" sz="2000" b="1" dirty="0"/>
          </a:p>
        </p:txBody>
      </p:sp>
      <p:sp>
        <p:nvSpPr>
          <p:cNvPr id="7" name="TextBox 6">
            <a:extLst>
              <a:ext uri="{FF2B5EF4-FFF2-40B4-BE49-F238E27FC236}">
                <a16:creationId xmlns:a16="http://schemas.microsoft.com/office/drawing/2014/main" id="{82031685-BD13-BD0B-3831-56E17C4617CF}"/>
              </a:ext>
            </a:extLst>
          </p:cNvPr>
          <p:cNvSpPr txBox="1"/>
          <p:nvPr/>
        </p:nvSpPr>
        <p:spPr>
          <a:xfrm>
            <a:off x="263352" y="1988840"/>
            <a:ext cx="6336704" cy="2308324"/>
          </a:xfrm>
          <a:prstGeom prst="rect">
            <a:avLst/>
          </a:prstGeom>
          <a:noFill/>
        </p:spPr>
        <p:txBody>
          <a:bodyPr wrap="square">
            <a:spAutoFit/>
          </a:bodyPr>
          <a:lstStyle/>
          <a:p>
            <a:pPr marL="285750" indent="-285750">
              <a:buFont typeface="Arial" panose="020B0604020202020204" pitchFamily="34" charset="0"/>
              <a:buChar char="•"/>
            </a:pPr>
            <a:r>
              <a:rPr lang="en-US" dirty="0"/>
              <a:t>Man</a:t>
            </a:r>
            <a:r>
              <a:rPr lang="tr-TR" dirty="0"/>
              <a:t>u</a:t>
            </a:r>
            <a:r>
              <a:rPr lang="en-US" dirty="0" err="1"/>
              <a:t>facturing</a:t>
            </a:r>
            <a:r>
              <a:rPr lang="en-US" dirty="0"/>
              <a:t> of the</a:t>
            </a:r>
            <a:r>
              <a:rPr lang="tr-TR" dirty="0"/>
              <a:t> </a:t>
            </a:r>
            <a:r>
              <a:rPr lang="en-US" dirty="0"/>
              <a:t>cavity has been ongoing, planned to be completed in the following </a:t>
            </a:r>
            <a:r>
              <a:rPr lang="tr-TR" dirty="0"/>
              <a:t>weeks</a:t>
            </a:r>
          </a:p>
          <a:p>
            <a:pPr marL="285750" indent="-285750">
              <a:buFont typeface="Arial" panose="020B0604020202020204" pitchFamily="34" charset="0"/>
              <a:buChar char="•"/>
            </a:pPr>
            <a:r>
              <a:rPr lang="en-US" dirty="0"/>
              <a:t>The cavity was man</a:t>
            </a:r>
            <a:r>
              <a:rPr lang="tr-TR" dirty="0"/>
              <a:t>u</a:t>
            </a:r>
            <a:r>
              <a:rPr lang="en-US" dirty="0" err="1"/>
              <a:t>factured</a:t>
            </a:r>
            <a:r>
              <a:rPr lang="en-US" dirty="0"/>
              <a:t> as 5 main parts, using 5mm thick</a:t>
            </a:r>
            <a:r>
              <a:rPr lang="tr-TR" dirty="0"/>
              <a:t> 304L</a:t>
            </a:r>
            <a:r>
              <a:rPr lang="en-US" dirty="0"/>
              <a:t> stainless steel sheet.</a:t>
            </a:r>
            <a:endParaRPr lang="tr-TR" dirty="0"/>
          </a:p>
          <a:p>
            <a:pPr marL="285750" indent="-285750">
              <a:buFont typeface="Arial" panose="020B0604020202020204" pitchFamily="34" charset="0"/>
              <a:buChar char="•"/>
            </a:pPr>
            <a:r>
              <a:rPr lang="tr-TR" dirty="0"/>
              <a:t>S</a:t>
            </a:r>
            <a:r>
              <a:rPr lang="en-US" dirty="0" err="1"/>
              <a:t>heets</a:t>
            </a:r>
            <a:r>
              <a:rPr lang="en-US" dirty="0"/>
              <a:t> were then pressed to achieve the shapes of the parts</a:t>
            </a:r>
            <a:endParaRPr lang="tr-TR" dirty="0"/>
          </a:p>
          <a:p>
            <a:pPr marL="285750" indent="-285750">
              <a:buFont typeface="Arial" panose="020B0604020202020204" pitchFamily="34" charset="0"/>
              <a:buChar char="•"/>
            </a:pPr>
            <a:r>
              <a:rPr lang="tr-TR" dirty="0"/>
              <a:t>I</a:t>
            </a:r>
            <a:r>
              <a:rPr lang="en-US" dirty="0" err="1"/>
              <a:t>nside</a:t>
            </a:r>
            <a:r>
              <a:rPr lang="en-US" dirty="0"/>
              <a:t> surface</a:t>
            </a:r>
            <a:r>
              <a:rPr lang="tr-TR" dirty="0"/>
              <a:t>s</a:t>
            </a:r>
            <a:r>
              <a:rPr lang="en-US" dirty="0"/>
              <a:t> of the</a:t>
            </a:r>
            <a:r>
              <a:rPr lang="tr-TR" dirty="0"/>
              <a:t>se</a:t>
            </a:r>
            <a:r>
              <a:rPr lang="en-US" dirty="0"/>
              <a:t> sheets were polished with 2000 grits</a:t>
            </a:r>
          </a:p>
          <a:p>
            <a:pPr marL="285750" indent="-285750">
              <a:buFont typeface="Arial" panose="020B0604020202020204" pitchFamily="34" charset="0"/>
              <a:buChar char="•"/>
            </a:pPr>
            <a:r>
              <a:rPr lang="en-US" dirty="0"/>
              <a:t>304 stainless steel sheet bars of different sizes were</a:t>
            </a:r>
            <a:r>
              <a:rPr lang="tr-TR" dirty="0"/>
              <a:t> welded on the outside surface of the cavity for pressure resistance</a:t>
            </a:r>
          </a:p>
        </p:txBody>
      </p:sp>
      <p:sp>
        <p:nvSpPr>
          <p:cNvPr id="9" name="TextBox 8">
            <a:extLst>
              <a:ext uri="{FF2B5EF4-FFF2-40B4-BE49-F238E27FC236}">
                <a16:creationId xmlns:a16="http://schemas.microsoft.com/office/drawing/2014/main" id="{1D9C1F40-A4FC-877C-6A6C-E90E0A2AB1E4}"/>
              </a:ext>
            </a:extLst>
          </p:cNvPr>
          <p:cNvSpPr txBox="1"/>
          <p:nvPr/>
        </p:nvSpPr>
        <p:spPr>
          <a:xfrm>
            <a:off x="6600056" y="1957811"/>
            <a:ext cx="6093724" cy="1754326"/>
          </a:xfrm>
          <a:prstGeom prst="rect">
            <a:avLst/>
          </a:prstGeom>
          <a:noFill/>
        </p:spPr>
        <p:txBody>
          <a:bodyPr wrap="square">
            <a:spAutoFit/>
          </a:bodyPr>
          <a:lstStyle/>
          <a:p>
            <a:pPr marL="285750" indent="-285750">
              <a:buFont typeface="Arial" panose="020B0604020202020204" pitchFamily="34" charset="0"/>
              <a:buChar char="•"/>
            </a:pPr>
            <a:r>
              <a:rPr lang="en-US" dirty="0"/>
              <a:t>Several flanges were then machined</a:t>
            </a:r>
            <a:r>
              <a:rPr lang="tr-TR" dirty="0"/>
              <a:t>:</a:t>
            </a:r>
          </a:p>
          <a:p>
            <a:pPr marL="742950" lvl="1" indent="-285750">
              <a:buFont typeface="Wingdings" panose="05000000000000000000" pitchFamily="2" charset="2"/>
              <a:buChar char="Ø"/>
            </a:pPr>
            <a:r>
              <a:rPr lang="tr-TR" dirty="0"/>
              <a:t>4.5in EIA RF flange for RF input</a:t>
            </a:r>
          </a:p>
          <a:p>
            <a:pPr marL="742950" lvl="1" indent="-285750">
              <a:buFont typeface="Wingdings" panose="05000000000000000000" pitchFamily="2" charset="2"/>
              <a:buChar char="Ø"/>
            </a:pPr>
            <a:r>
              <a:rPr lang="tr-TR" dirty="0"/>
              <a:t>ISO-100KF vacuum connector flanges for vacuum pumps</a:t>
            </a:r>
          </a:p>
          <a:p>
            <a:pPr marL="742950" lvl="1" indent="-285750">
              <a:buFont typeface="Wingdings" panose="05000000000000000000" pitchFamily="2" charset="2"/>
              <a:buChar char="Ø"/>
            </a:pPr>
            <a:r>
              <a:rPr lang="tr-TR" dirty="0"/>
              <a:t>ISO-63 KF flange for probe insertion</a:t>
            </a:r>
          </a:p>
          <a:p>
            <a:pPr marL="742950" lvl="1" indent="-285750">
              <a:buFont typeface="Wingdings" panose="05000000000000000000" pitchFamily="2" charset="2"/>
              <a:buChar char="Ø"/>
            </a:pPr>
            <a:r>
              <a:rPr lang="tr-TR" dirty="0"/>
              <a:t>KF-40 flanges for beam line and vacuum gauges</a:t>
            </a:r>
          </a:p>
        </p:txBody>
      </p:sp>
      <p:sp>
        <p:nvSpPr>
          <p:cNvPr id="11" name="TextBox 10">
            <a:extLst>
              <a:ext uri="{FF2B5EF4-FFF2-40B4-BE49-F238E27FC236}">
                <a16:creationId xmlns:a16="http://schemas.microsoft.com/office/drawing/2014/main" id="{CA93484B-13D5-85DD-3AF4-F4C33D80EE22}"/>
              </a:ext>
            </a:extLst>
          </p:cNvPr>
          <p:cNvSpPr txBox="1"/>
          <p:nvPr/>
        </p:nvSpPr>
        <p:spPr>
          <a:xfrm>
            <a:off x="1271464" y="4827597"/>
            <a:ext cx="10081120" cy="1200329"/>
          </a:xfrm>
          <a:prstGeom prst="rect">
            <a:avLst/>
          </a:prstGeom>
          <a:noFill/>
        </p:spPr>
        <p:txBody>
          <a:bodyPr wrap="square">
            <a:spAutoFit/>
          </a:bodyPr>
          <a:lstStyle/>
          <a:p>
            <a:pPr marL="285750" indent="-285750">
              <a:buFont typeface="Arial" panose="020B0604020202020204" pitchFamily="34" charset="0"/>
              <a:buChar char="•"/>
            </a:pPr>
            <a:r>
              <a:rPr lang="en-US" dirty="0"/>
              <a:t>Because the main body of the cavity was 5mm thick and 304L was used, deformations on cylindrical symmetry were encountered</a:t>
            </a:r>
            <a:r>
              <a:rPr lang="tr-TR" dirty="0"/>
              <a:t>.</a:t>
            </a:r>
          </a:p>
          <a:p>
            <a:pPr marL="285750" indent="-285750">
              <a:buFont typeface="Arial" panose="020B0604020202020204" pitchFamily="34" charset="0"/>
              <a:buChar char="•"/>
            </a:pPr>
            <a:r>
              <a:rPr lang="tr-TR" dirty="0"/>
              <a:t>This problem was solved by welding 10mm thick toroidal sheets between the coaxial cylinders</a:t>
            </a:r>
          </a:p>
          <a:p>
            <a:pPr marL="285750" indent="-285750">
              <a:buFont typeface="Arial" panose="020B0604020202020204" pitchFamily="34" charset="0"/>
              <a:buChar char="•"/>
            </a:pPr>
            <a:r>
              <a:rPr lang="tr-TR" dirty="0"/>
              <a:t>These sheets was removed after the heat treatment</a:t>
            </a:r>
          </a:p>
        </p:txBody>
      </p:sp>
      <p:sp>
        <p:nvSpPr>
          <p:cNvPr id="2" name="Slide Number Placeholder 1">
            <a:extLst>
              <a:ext uri="{FF2B5EF4-FFF2-40B4-BE49-F238E27FC236}">
                <a16:creationId xmlns:a16="http://schemas.microsoft.com/office/drawing/2014/main" id="{7193D291-D36F-63F9-94BA-1FF9A92F2B16}"/>
              </a:ext>
            </a:extLst>
          </p:cNvPr>
          <p:cNvSpPr>
            <a:spLocks noGrp="1"/>
          </p:cNvSpPr>
          <p:nvPr>
            <p:ph type="sldNum" sz="quarter" idx="12"/>
          </p:nvPr>
        </p:nvSpPr>
        <p:spPr/>
        <p:txBody>
          <a:bodyPr/>
          <a:lstStyle/>
          <a:p>
            <a:fld id="{B67BF8F8-67F3-499B-A441-62C75F4E249C}" type="slidenum">
              <a:rPr lang="tr-TR" smtClean="0"/>
              <a:t>55</a:t>
            </a:fld>
            <a:endParaRPr lang="tr-TR"/>
          </a:p>
        </p:txBody>
      </p:sp>
    </p:spTree>
    <p:extLst>
      <p:ext uri="{BB962C8B-B14F-4D97-AF65-F5344CB8AC3E}">
        <p14:creationId xmlns:p14="http://schemas.microsoft.com/office/powerpoint/2010/main" val="29947449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52A5F9-E218-8399-7ECE-F7DF313DAFB7}"/>
              </a:ext>
            </a:extLst>
          </p:cNvPr>
          <p:cNvSpPr txBox="1"/>
          <p:nvPr/>
        </p:nvSpPr>
        <p:spPr>
          <a:xfrm>
            <a:off x="4941677" y="188640"/>
            <a:ext cx="2308646" cy="607279"/>
          </a:xfrm>
          <a:prstGeom prst="rect">
            <a:avLst/>
          </a:prstGeom>
          <a:noFill/>
        </p:spPr>
        <p:txBody>
          <a:bodyPr wrap="square">
            <a:spAutoFit/>
          </a:bodyPr>
          <a:lstStyle/>
          <a:p>
            <a:pPr defTabSz="914400">
              <a:lnSpc>
                <a:spcPct val="90000"/>
              </a:lnSpc>
              <a:spcBef>
                <a:spcPct val="0"/>
              </a:spcBef>
              <a:spcAft>
                <a:spcPts val="630"/>
              </a:spcAft>
            </a:pPr>
            <a:r>
              <a:rPr lang="en-US" sz="3600" b="1" dirty="0">
                <a:ea typeface="+mj-ea"/>
                <a:cs typeface="+mj-cs"/>
              </a:rPr>
              <a:t>Production</a:t>
            </a:r>
          </a:p>
        </p:txBody>
      </p:sp>
      <p:sp>
        <p:nvSpPr>
          <p:cNvPr id="5" name="TextBox 4">
            <a:extLst>
              <a:ext uri="{FF2B5EF4-FFF2-40B4-BE49-F238E27FC236}">
                <a16:creationId xmlns:a16="http://schemas.microsoft.com/office/drawing/2014/main" id="{2B39EA96-A6A1-C33C-084E-A57002BEB7AE}"/>
              </a:ext>
            </a:extLst>
          </p:cNvPr>
          <p:cNvSpPr txBox="1"/>
          <p:nvPr/>
        </p:nvSpPr>
        <p:spPr>
          <a:xfrm>
            <a:off x="5048249" y="795919"/>
            <a:ext cx="2090951" cy="461665"/>
          </a:xfrm>
          <a:prstGeom prst="rect">
            <a:avLst/>
          </a:prstGeom>
          <a:noFill/>
        </p:spPr>
        <p:txBody>
          <a:bodyPr wrap="square">
            <a:spAutoFit/>
          </a:bodyPr>
          <a:lstStyle/>
          <a:p>
            <a:pPr defTabSz="480060">
              <a:spcAft>
                <a:spcPts val="600"/>
              </a:spcAft>
            </a:pPr>
            <a:r>
              <a:rPr lang="tr-TR" sz="2400" b="1" dirty="0"/>
              <a:t>Manufacturing</a:t>
            </a:r>
            <a:endParaRPr lang="tr-TR" sz="2000" b="1" dirty="0"/>
          </a:p>
        </p:txBody>
      </p:sp>
      <p:pic>
        <p:nvPicPr>
          <p:cNvPr id="7" name="Picture 6" descr="A large metal wheel with a tool&#10;&#10;Description automatically generated">
            <a:extLst>
              <a:ext uri="{FF2B5EF4-FFF2-40B4-BE49-F238E27FC236}">
                <a16:creationId xmlns:a16="http://schemas.microsoft.com/office/drawing/2014/main" id="{35F7F612-1D27-7812-F153-5EC2DE4916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1484784"/>
            <a:ext cx="4149080" cy="4149080"/>
          </a:xfrm>
          <a:prstGeom prst="rect">
            <a:avLst/>
          </a:prstGeom>
        </p:spPr>
      </p:pic>
      <p:sp>
        <p:nvSpPr>
          <p:cNvPr id="8" name="TextBox 7">
            <a:extLst>
              <a:ext uri="{FF2B5EF4-FFF2-40B4-BE49-F238E27FC236}">
                <a16:creationId xmlns:a16="http://schemas.microsoft.com/office/drawing/2014/main" id="{4CDA8AA8-B7B0-5A3B-D7BC-09B0D18A5F8A}"/>
              </a:ext>
            </a:extLst>
          </p:cNvPr>
          <p:cNvSpPr txBox="1"/>
          <p:nvPr/>
        </p:nvSpPr>
        <p:spPr>
          <a:xfrm>
            <a:off x="767408" y="5877415"/>
            <a:ext cx="5105693" cy="369332"/>
          </a:xfrm>
          <a:prstGeom prst="rect">
            <a:avLst/>
          </a:prstGeom>
          <a:noFill/>
        </p:spPr>
        <p:txBody>
          <a:bodyPr wrap="none" rtlCol="0">
            <a:spAutoFit/>
          </a:bodyPr>
          <a:lstStyle/>
          <a:p>
            <a:r>
              <a:rPr lang="tr-TR" dirty="0"/>
              <a:t>Polishing of a pressed sheet, upper part of the cavity</a:t>
            </a:r>
          </a:p>
        </p:txBody>
      </p:sp>
      <p:pic>
        <p:nvPicPr>
          <p:cNvPr id="10" name="Picture 9" descr="A person holding a large metal container&#10;&#10;Description automatically generated with medium confidence">
            <a:extLst>
              <a:ext uri="{FF2B5EF4-FFF2-40B4-BE49-F238E27FC236}">
                <a16:creationId xmlns:a16="http://schemas.microsoft.com/office/drawing/2014/main" id="{E9A780DA-D251-1BD8-0CA8-427032956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951" y="1403198"/>
            <a:ext cx="4149080" cy="4149080"/>
          </a:xfrm>
          <a:prstGeom prst="rect">
            <a:avLst/>
          </a:prstGeom>
        </p:spPr>
      </p:pic>
      <p:sp>
        <p:nvSpPr>
          <p:cNvPr id="11" name="TextBox 10">
            <a:extLst>
              <a:ext uri="{FF2B5EF4-FFF2-40B4-BE49-F238E27FC236}">
                <a16:creationId xmlns:a16="http://schemas.microsoft.com/office/drawing/2014/main" id="{1C3C29CF-CBA0-440D-17E3-ECEBE326CA57}"/>
              </a:ext>
            </a:extLst>
          </p:cNvPr>
          <p:cNvSpPr txBox="1"/>
          <p:nvPr/>
        </p:nvSpPr>
        <p:spPr>
          <a:xfrm>
            <a:off x="6740138" y="5769705"/>
            <a:ext cx="4544706" cy="369332"/>
          </a:xfrm>
          <a:prstGeom prst="rect">
            <a:avLst/>
          </a:prstGeom>
          <a:noFill/>
        </p:spPr>
        <p:txBody>
          <a:bodyPr wrap="none" rtlCol="0">
            <a:spAutoFit/>
          </a:bodyPr>
          <a:lstStyle/>
          <a:p>
            <a:r>
              <a:rPr lang="tr-TR" dirty="0"/>
              <a:t>Toroidal sheets were added between the parts</a:t>
            </a:r>
          </a:p>
        </p:txBody>
      </p:sp>
      <p:sp>
        <p:nvSpPr>
          <p:cNvPr id="2" name="Slide Number Placeholder 1">
            <a:extLst>
              <a:ext uri="{FF2B5EF4-FFF2-40B4-BE49-F238E27FC236}">
                <a16:creationId xmlns:a16="http://schemas.microsoft.com/office/drawing/2014/main" id="{5C4A8B87-6204-FF61-67BD-6C82E3CC0AEC}"/>
              </a:ext>
            </a:extLst>
          </p:cNvPr>
          <p:cNvSpPr>
            <a:spLocks noGrp="1"/>
          </p:cNvSpPr>
          <p:nvPr>
            <p:ph type="sldNum" sz="quarter" idx="12"/>
          </p:nvPr>
        </p:nvSpPr>
        <p:spPr/>
        <p:txBody>
          <a:bodyPr/>
          <a:lstStyle/>
          <a:p>
            <a:fld id="{B67BF8F8-67F3-499B-A441-62C75F4E249C}" type="slidenum">
              <a:rPr lang="tr-TR" smtClean="0"/>
              <a:t>56</a:t>
            </a:fld>
            <a:endParaRPr lang="tr-TR"/>
          </a:p>
        </p:txBody>
      </p:sp>
    </p:spTree>
    <p:extLst>
      <p:ext uri="{BB962C8B-B14F-4D97-AF65-F5344CB8AC3E}">
        <p14:creationId xmlns:p14="http://schemas.microsoft.com/office/powerpoint/2010/main" val="7711302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552A5F9-E218-8399-7ECE-F7DF313DAFB7}"/>
              </a:ext>
            </a:extLst>
          </p:cNvPr>
          <p:cNvSpPr txBox="1"/>
          <p:nvPr/>
        </p:nvSpPr>
        <p:spPr>
          <a:xfrm>
            <a:off x="4941677" y="188640"/>
            <a:ext cx="2308646" cy="607279"/>
          </a:xfrm>
          <a:prstGeom prst="rect">
            <a:avLst/>
          </a:prstGeom>
          <a:noFill/>
        </p:spPr>
        <p:txBody>
          <a:bodyPr wrap="square">
            <a:spAutoFit/>
          </a:bodyPr>
          <a:lstStyle/>
          <a:p>
            <a:pPr defTabSz="914400">
              <a:lnSpc>
                <a:spcPct val="90000"/>
              </a:lnSpc>
              <a:spcBef>
                <a:spcPct val="0"/>
              </a:spcBef>
              <a:spcAft>
                <a:spcPts val="630"/>
              </a:spcAft>
            </a:pPr>
            <a:r>
              <a:rPr lang="en-US" sz="3600" b="1" dirty="0">
                <a:ea typeface="+mj-ea"/>
                <a:cs typeface="+mj-cs"/>
              </a:rPr>
              <a:t>Production</a:t>
            </a:r>
          </a:p>
        </p:txBody>
      </p:sp>
      <p:sp>
        <p:nvSpPr>
          <p:cNvPr id="5" name="TextBox 4">
            <a:extLst>
              <a:ext uri="{FF2B5EF4-FFF2-40B4-BE49-F238E27FC236}">
                <a16:creationId xmlns:a16="http://schemas.microsoft.com/office/drawing/2014/main" id="{2B39EA96-A6A1-C33C-084E-A57002BEB7AE}"/>
              </a:ext>
            </a:extLst>
          </p:cNvPr>
          <p:cNvSpPr txBox="1"/>
          <p:nvPr/>
        </p:nvSpPr>
        <p:spPr>
          <a:xfrm>
            <a:off x="5048249" y="795919"/>
            <a:ext cx="2090951" cy="461665"/>
          </a:xfrm>
          <a:prstGeom prst="rect">
            <a:avLst/>
          </a:prstGeom>
          <a:noFill/>
        </p:spPr>
        <p:txBody>
          <a:bodyPr wrap="square">
            <a:spAutoFit/>
          </a:bodyPr>
          <a:lstStyle/>
          <a:p>
            <a:pPr defTabSz="480060">
              <a:spcAft>
                <a:spcPts val="600"/>
              </a:spcAft>
            </a:pPr>
            <a:r>
              <a:rPr lang="tr-TR" sz="2400" b="1" dirty="0"/>
              <a:t>Manufacturing</a:t>
            </a:r>
            <a:endParaRPr lang="tr-TR" sz="2000" b="1" dirty="0"/>
          </a:p>
        </p:txBody>
      </p:sp>
      <p:sp>
        <p:nvSpPr>
          <p:cNvPr id="8" name="TextBox 7">
            <a:extLst>
              <a:ext uri="{FF2B5EF4-FFF2-40B4-BE49-F238E27FC236}">
                <a16:creationId xmlns:a16="http://schemas.microsoft.com/office/drawing/2014/main" id="{4CDA8AA8-B7B0-5A3B-D7BC-09B0D18A5F8A}"/>
              </a:ext>
            </a:extLst>
          </p:cNvPr>
          <p:cNvSpPr txBox="1"/>
          <p:nvPr/>
        </p:nvSpPr>
        <p:spPr>
          <a:xfrm>
            <a:off x="2025284" y="5769705"/>
            <a:ext cx="2589940" cy="369332"/>
          </a:xfrm>
          <a:prstGeom prst="rect">
            <a:avLst/>
          </a:prstGeom>
          <a:noFill/>
        </p:spPr>
        <p:txBody>
          <a:bodyPr wrap="none" rtlCol="0">
            <a:spAutoFit/>
          </a:bodyPr>
          <a:lstStyle/>
          <a:p>
            <a:r>
              <a:rPr lang="tr-TR" dirty="0"/>
              <a:t>Welding of the sheet bars</a:t>
            </a:r>
          </a:p>
        </p:txBody>
      </p:sp>
      <p:sp>
        <p:nvSpPr>
          <p:cNvPr id="11" name="TextBox 10">
            <a:extLst>
              <a:ext uri="{FF2B5EF4-FFF2-40B4-BE49-F238E27FC236}">
                <a16:creationId xmlns:a16="http://schemas.microsoft.com/office/drawing/2014/main" id="{1C3C29CF-CBA0-440D-17E3-ECEBE326CA57}"/>
              </a:ext>
            </a:extLst>
          </p:cNvPr>
          <p:cNvSpPr txBox="1"/>
          <p:nvPr/>
        </p:nvSpPr>
        <p:spPr>
          <a:xfrm>
            <a:off x="7576778" y="5769705"/>
            <a:ext cx="2957541" cy="369332"/>
          </a:xfrm>
          <a:prstGeom prst="rect">
            <a:avLst/>
          </a:prstGeom>
          <a:noFill/>
        </p:spPr>
        <p:txBody>
          <a:bodyPr wrap="none" rtlCol="0">
            <a:spAutoFit/>
          </a:bodyPr>
          <a:lstStyle/>
          <a:p>
            <a:r>
              <a:rPr lang="tr-TR" dirty="0"/>
              <a:t>KF40 flanges on the beamline</a:t>
            </a:r>
          </a:p>
        </p:txBody>
      </p:sp>
      <p:pic>
        <p:nvPicPr>
          <p:cNvPr id="3" name="Picture 2" descr="A person working on a large metal object&#10;&#10;Description automatically generated">
            <a:extLst>
              <a:ext uri="{FF2B5EF4-FFF2-40B4-BE49-F238E27FC236}">
                <a16:creationId xmlns:a16="http://schemas.microsoft.com/office/drawing/2014/main" id="{9A67D8FE-C04B-29F6-A609-9C3150A779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876" y="1580379"/>
            <a:ext cx="4018756" cy="4018756"/>
          </a:xfrm>
          <a:prstGeom prst="rect">
            <a:avLst/>
          </a:prstGeom>
        </p:spPr>
      </p:pic>
      <p:pic>
        <p:nvPicPr>
          <p:cNvPr id="9" name="Picture 8" descr="A metal cylinder with bolts and screws&#10;&#10;Description automatically generated">
            <a:extLst>
              <a:ext uri="{FF2B5EF4-FFF2-40B4-BE49-F238E27FC236}">
                <a16:creationId xmlns:a16="http://schemas.microsoft.com/office/drawing/2014/main" id="{98C85187-B19A-1BB1-D132-EEA3445D85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1986" y="1580379"/>
            <a:ext cx="4018756" cy="4018756"/>
          </a:xfrm>
          <a:prstGeom prst="rect">
            <a:avLst/>
          </a:prstGeom>
        </p:spPr>
      </p:pic>
      <p:sp>
        <p:nvSpPr>
          <p:cNvPr id="2" name="Slide Number Placeholder 1">
            <a:extLst>
              <a:ext uri="{FF2B5EF4-FFF2-40B4-BE49-F238E27FC236}">
                <a16:creationId xmlns:a16="http://schemas.microsoft.com/office/drawing/2014/main" id="{4B7ABD62-492E-3F0F-B2D3-BE9761645901}"/>
              </a:ext>
            </a:extLst>
          </p:cNvPr>
          <p:cNvSpPr>
            <a:spLocks noGrp="1"/>
          </p:cNvSpPr>
          <p:nvPr>
            <p:ph type="sldNum" sz="quarter" idx="12"/>
          </p:nvPr>
        </p:nvSpPr>
        <p:spPr/>
        <p:txBody>
          <a:bodyPr/>
          <a:lstStyle/>
          <a:p>
            <a:fld id="{B67BF8F8-67F3-499B-A441-62C75F4E249C}" type="slidenum">
              <a:rPr lang="tr-TR" smtClean="0"/>
              <a:t>57</a:t>
            </a:fld>
            <a:endParaRPr lang="tr-TR"/>
          </a:p>
        </p:txBody>
      </p:sp>
    </p:spTree>
    <p:extLst>
      <p:ext uri="{BB962C8B-B14F-4D97-AF65-F5344CB8AC3E}">
        <p14:creationId xmlns:p14="http://schemas.microsoft.com/office/powerpoint/2010/main" val="8732124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arge metal container with metal straps&#10;&#10;Description automatically generated with medium confidence">
            <a:extLst>
              <a:ext uri="{FF2B5EF4-FFF2-40B4-BE49-F238E27FC236}">
                <a16:creationId xmlns:a16="http://schemas.microsoft.com/office/drawing/2014/main" id="{3B993977-2743-CBBD-86C5-E95F8F2D9F31}"/>
              </a:ext>
            </a:extLst>
          </p:cNvPr>
          <p:cNvPicPr>
            <a:picLocks noChangeAspect="1"/>
          </p:cNvPicPr>
          <p:nvPr/>
        </p:nvPicPr>
        <p:blipFill rotWithShape="1">
          <a:blip r:embed="rId2">
            <a:extLst>
              <a:ext uri="{28A0092B-C50C-407E-A947-70E740481C1C}">
                <a14:useLocalDpi xmlns:a14="http://schemas.microsoft.com/office/drawing/2010/main" val="0"/>
              </a:ext>
            </a:extLst>
          </a:blip>
          <a:srcRect t="13454" b="15623"/>
          <a:stretch/>
        </p:blipFill>
        <p:spPr>
          <a:xfrm>
            <a:off x="4369925" y="10"/>
            <a:ext cx="9669642" cy="6857990"/>
          </a:xfrm>
          <a:prstGeom prst="rect">
            <a:avLst/>
          </a:prstGeom>
        </p:spPr>
      </p:pic>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FB5F1F85-AB30-386D-0154-D0A695E498EF}"/>
              </a:ext>
            </a:extLst>
          </p:cNvPr>
          <p:cNvSpPr txBox="1"/>
          <p:nvPr/>
        </p:nvSpPr>
        <p:spPr>
          <a:xfrm>
            <a:off x="885602" y="1268760"/>
            <a:ext cx="2809528" cy="634759"/>
          </a:xfrm>
          <a:prstGeom prst="rect">
            <a:avLst/>
          </a:prstGeom>
        </p:spPr>
        <p:txBody>
          <a:bodyPr vert="horz" lIns="91440" tIns="45720" rIns="91440" bIns="45720" rtlCol="0">
            <a:normAutofit lnSpcReduction="10000"/>
          </a:bodyPr>
          <a:lstStyle/>
          <a:p>
            <a:pPr algn="ctr" defTabSz="914400">
              <a:lnSpc>
                <a:spcPct val="90000"/>
              </a:lnSpc>
              <a:spcBef>
                <a:spcPct val="0"/>
              </a:spcBef>
              <a:spcAft>
                <a:spcPts val="630"/>
              </a:spcAft>
            </a:pPr>
            <a:r>
              <a:rPr lang="en-US" sz="4000" b="1" dirty="0"/>
              <a:t>Production</a:t>
            </a:r>
          </a:p>
        </p:txBody>
      </p:sp>
      <p:sp>
        <p:nvSpPr>
          <p:cNvPr id="8" name="TextBox 7">
            <a:extLst>
              <a:ext uri="{FF2B5EF4-FFF2-40B4-BE49-F238E27FC236}">
                <a16:creationId xmlns:a16="http://schemas.microsoft.com/office/drawing/2014/main" id="{F79E0BFD-B20A-8326-363B-1862D4D1DA9D}"/>
              </a:ext>
            </a:extLst>
          </p:cNvPr>
          <p:cNvSpPr txBox="1"/>
          <p:nvPr/>
        </p:nvSpPr>
        <p:spPr>
          <a:xfrm>
            <a:off x="513941" y="2276872"/>
            <a:ext cx="3552849" cy="461665"/>
          </a:xfrm>
          <a:prstGeom prst="rect">
            <a:avLst/>
          </a:prstGeom>
          <a:noFill/>
        </p:spPr>
        <p:txBody>
          <a:bodyPr wrap="square">
            <a:spAutoFit/>
          </a:bodyPr>
          <a:lstStyle/>
          <a:p>
            <a:pPr defTabSz="480060">
              <a:spcAft>
                <a:spcPts val="600"/>
              </a:spcAft>
            </a:pPr>
            <a:r>
              <a:rPr lang="tr-TR" sz="2400" b="1" dirty="0"/>
              <a:t>Current state of the cavity</a:t>
            </a:r>
            <a:endParaRPr lang="tr-TR" sz="2000" b="1" dirty="0"/>
          </a:p>
        </p:txBody>
      </p:sp>
      <p:sp>
        <p:nvSpPr>
          <p:cNvPr id="9" name="TextBox 8">
            <a:extLst>
              <a:ext uri="{FF2B5EF4-FFF2-40B4-BE49-F238E27FC236}">
                <a16:creationId xmlns:a16="http://schemas.microsoft.com/office/drawing/2014/main" id="{A961B621-FFDD-CEE0-15AB-D66AA8D4C0CF}"/>
              </a:ext>
            </a:extLst>
          </p:cNvPr>
          <p:cNvSpPr txBox="1"/>
          <p:nvPr/>
        </p:nvSpPr>
        <p:spPr>
          <a:xfrm>
            <a:off x="367490" y="3657799"/>
            <a:ext cx="3845750" cy="1200329"/>
          </a:xfrm>
          <a:prstGeom prst="rect">
            <a:avLst/>
          </a:prstGeom>
          <a:noFill/>
        </p:spPr>
        <p:txBody>
          <a:bodyPr wrap="square" rtlCol="0">
            <a:spAutoFit/>
          </a:bodyPr>
          <a:lstStyle/>
          <a:p>
            <a:pPr marL="285750" indent="-285750">
              <a:buFont typeface="Arial" panose="020B0604020202020204" pitchFamily="34" charset="0"/>
              <a:buChar char="•"/>
            </a:pPr>
            <a:r>
              <a:rPr lang="tr-TR" dirty="0"/>
              <a:t>The cavity has been assembled</a:t>
            </a:r>
          </a:p>
          <a:p>
            <a:pPr marL="285750" indent="-285750">
              <a:buFont typeface="Arial" panose="020B0604020202020204" pitchFamily="34" charset="0"/>
              <a:buChar char="•"/>
            </a:pPr>
            <a:r>
              <a:rPr lang="tr-TR" dirty="0"/>
              <a:t>Vacuum tests have been completed</a:t>
            </a:r>
          </a:p>
          <a:p>
            <a:pPr marL="285750" indent="-285750">
              <a:buFont typeface="Arial" panose="020B0604020202020204" pitchFamily="34" charset="0"/>
              <a:buChar char="•"/>
            </a:pPr>
            <a:r>
              <a:rPr lang="tr-TR" dirty="0"/>
              <a:t>Getting ready to measure the </a:t>
            </a:r>
            <a:r>
              <a:rPr lang="tr-TR" b="1" dirty="0"/>
              <a:t>resonance frequency</a:t>
            </a:r>
          </a:p>
        </p:txBody>
      </p:sp>
      <p:sp>
        <p:nvSpPr>
          <p:cNvPr id="2" name="Slide Number Placeholder 1">
            <a:extLst>
              <a:ext uri="{FF2B5EF4-FFF2-40B4-BE49-F238E27FC236}">
                <a16:creationId xmlns:a16="http://schemas.microsoft.com/office/drawing/2014/main" id="{8303529E-B5EB-3512-A8EB-1E5D11EFCC0E}"/>
              </a:ext>
            </a:extLst>
          </p:cNvPr>
          <p:cNvSpPr>
            <a:spLocks noGrp="1"/>
          </p:cNvSpPr>
          <p:nvPr>
            <p:ph type="sldNum" sz="quarter" idx="12"/>
          </p:nvPr>
        </p:nvSpPr>
        <p:spPr/>
        <p:txBody>
          <a:bodyPr/>
          <a:lstStyle/>
          <a:p>
            <a:fld id="{B67BF8F8-67F3-499B-A441-62C75F4E249C}" type="slidenum">
              <a:rPr lang="tr-TR" smtClean="0"/>
              <a:t>58</a:t>
            </a:fld>
            <a:endParaRPr lang="tr-TR"/>
          </a:p>
        </p:txBody>
      </p:sp>
    </p:spTree>
    <p:extLst>
      <p:ext uri="{BB962C8B-B14F-4D97-AF65-F5344CB8AC3E}">
        <p14:creationId xmlns:p14="http://schemas.microsoft.com/office/powerpoint/2010/main" val="1984572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91D25FB-6D26-27DF-6004-D83F089E3F26}"/>
              </a:ext>
            </a:extLst>
          </p:cNvPr>
          <p:cNvSpPr txBox="1"/>
          <p:nvPr/>
        </p:nvSpPr>
        <p:spPr>
          <a:xfrm>
            <a:off x="4941677" y="188640"/>
            <a:ext cx="2308646" cy="607279"/>
          </a:xfrm>
          <a:prstGeom prst="rect">
            <a:avLst/>
          </a:prstGeom>
          <a:noFill/>
        </p:spPr>
        <p:txBody>
          <a:bodyPr wrap="square">
            <a:spAutoFit/>
          </a:bodyPr>
          <a:lstStyle/>
          <a:p>
            <a:pPr defTabSz="914400">
              <a:lnSpc>
                <a:spcPct val="90000"/>
              </a:lnSpc>
              <a:spcBef>
                <a:spcPct val="0"/>
              </a:spcBef>
              <a:spcAft>
                <a:spcPts val="630"/>
              </a:spcAft>
            </a:pPr>
            <a:r>
              <a:rPr lang="tr-TR" sz="3600" b="1" dirty="0">
                <a:ea typeface="+mj-ea"/>
                <a:cs typeface="+mj-cs"/>
              </a:rPr>
              <a:t>Conclusion</a:t>
            </a:r>
            <a:endParaRPr lang="en-US" sz="3600" b="1" dirty="0">
              <a:ea typeface="+mj-ea"/>
              <a:cs typeface="+mj-cs"/>
            </a:endParaRPr>
          </a:p>
        </p:txBody>
      </p:sp>
      <p:sp>
        <p:nvSpPr>
          <p:cNvPr id="5" name="TextBox 4">
            <a:extLst>
              <a:ext uri="{FF2B5EF4-FFF2-40B4-BE49-F238E27FC236}">
                <a16:creationId xmlns:a16="http://schemas.microsoft.com/office/drawing/2014/main" id="{058A2C6F-2DFD-76C9-6D5D-236F4F0132D0}"/>
              </a:ext>
            </a:extLst>
          </p:cNvPr>
          <p:cNvSpPr txBox="1"/>
          <p:nvPr/>
        </p:nvSpPr>
        <p:spPr>
          <a:xfrm>
            <a:off x="1059749" y="1063943"/>
            <a:ext cx="10072501" cy="646331"/>
          </a:xfrm>
          <a:prstGeom prst="rect">
            <a:avLst/>
          </a:prstGeom>
          <a:noFill/>
        </p:spPr>
        <p:txBody>
          <a:bodyPr wrap="none" rtlCol="0">
            <a:spAutoFit/>
          </a:bodyPr>
          <a:lstStyle/>
          <a:p>
            <a:pPr marL="285750" indent="-285750">
              <a:buFont typeface="Arial" panose="020B0604020202020204" pitchFamily="34" charset="0"/>
              <a:buChar char="•"/>
            </a:pPr>
            <a:r>
              <a:rPr lang="tr-TR" dirty="0"/>
              <a:t>P</a:t>
            </a:r>
            <a:r>
              <a:rPr lang="en-US" dirty="0" err="1"/>
              <a:t>roduction</a:t>
            </a:r>
            <a:r>
              <a:rPr lang="en-US" dirty="0"/>
              <a:t> efforts of a new </a:t>
            </a:r>
            <a:r>
              <a:rPr lang="en-US" b="1" dirty="0" err="1"/>
              <a:t>rhodotron</a:t>
            </a:r>
            <a:r>
              <a:rPr lang="en-US" dirty="0"/>
              <a:t> type electron accelerator are currently continuing in </a:t>
            </a:r>
            <a:r>
              <a:rPr lang="en-US" b="1" dirty="0" err="1"/>
              <a:t>KAHVELab</a:t>
            </a:r>
            <a:r>
              <a:rPr lang="en-US" dirty="0"/>
              <a:t>.</a:t>
            </a:r>
            <a:endParaRPr lang="tr-TR" dirty="0"/>
          </a:p>
          <a:p>
            <a:pPr marL="285750" indent="-285750">
              <a:buFont typeface="Arial" panose="020B0604020202020204" pitchFamily="34" charset="0"/>
              <a:buChar char="•"/>
            </a:pPr>
            <a:r>
              <a:rPr lang="en-US" dirty="0"/>
              <a:t>Present bottleneck is the fabrication of the cavity</a:t>
            </a:r>
            <a:endParaRPr lang="tr-TR" dirty="0"/>
          </a:p>
        </p:txBody>
      </p:sp>
      <p:sp>
        <p:nvSpPr>
          <p:cNvPr id="6" name="TextBox 5">
            <a:extLst>
              <a:ext uri="{FF2B5EF4-FFF2-40B4-BE49-F238E27FC236}">
                <a16:creationId xmlns:a16="http://schemas.microsoft.com/office/drawing/2014/main" id="{9F8ACC5E-1DD3-645D-92E6-52BE4135F8C5}"/>
              </a:ext>
            </a:extLst>
          </p:cNvPr>
          <p:cNvSpPr txBox="1"/>
          <p:nvPr/>
        </p:nvSpPr>
        <p:spPr>
          <a:xfrm>
            <a:off x="1059749" y="2025890"/>
            <a:ext cx="10580867" cy="1754326"/>
          </a:xfrm>
          <a:prstGeom prst="rect">
            <a:avLst/>
          </a:prstGeom>
          <a:noFill/>
        </p:spPr>
        <p:txBody>
          <a:bodyPr wrap="square" rtlCol="0">
            <a:spAutoFit/>
          </a:bodyPr>
          <a:lstStyle/>
          <a:p>
            <a:pPr marL="285750" indent="-285750">
              <a:buFont typeface="Arial" panose="020B0604020202020204" pitchFamily="34" charset="0"/>
              <a:buChar char="•"/>
            </a:pPr>
            <a:r>
              <a:rPr lang="tr-TR" dirty="0"/>
              <a:t>Cavity production is in the concluding stages. It has been assembled and vacuum tests have been completed. The resonance frequency is being measured. </a:t>
            </a:r>
          </a:p>
          <a:p>
            <a:pPr marL="285750" indent="-285750">
              <a:buFont typeface="Arial" panose="020B0604020202020204" pitchFamily="34" charset="0"/>
              <a:buChar char="•"/>
            </a:pPr>
            <a:r>
              <a:rPr lang="tr-TR" dirty="0"/>
              <a:t>Recirculating magnet production was kept on hold due to the </a:t>
            </a:r>
            <a:r>
              <a:rPr lang="en-US" dirty="0"/>
              <a:t>disagreement on the energy gain amount between the calculations</a:t>
            </a:r>
            <a:r>
              <a:rPr lang="tr-TR" dirty="0"/>
              <a:t> and simulations. </a:t>
            </a:r>
          </a:p>
          <a:p>
            <a:pPr marL="285750" indent="-285750">
              <a:buFont typeface="Arial" panose="020B0604020202020204" pitchFamily="34" charset="0"/>
              <a:buChar char="•"/>
            </a:pPr>
            <a:r>
              <a:rPr lang="tr-TR" b="1" dirty="0"/>
              <a:t>Rhodotron Simulation</a:t>
            </a:r>
            <a:r>
              <a:rPr lang="tr-TR" dirty="0"/>
              <a:t> is ready to be tested with the cavity. </a:t>
            </a:r>
            <a:r>
              <a:rPr lang="en-US" dirty="0"/>
              <a:t>Several improvements and new feature implementations are underway in the meantime</a:t>
            </a:r>
            <a:r>
              <a:rPr lang="tr-TR" dirty="0"/>
              <a:t>:</a:t>
            </a:r>
          </a:p>
        </p:txBody>
      </p:sp>
      <p:sp>
        <p:nvSpPr>
          <p:cNvPr id="7" name="TextBox 6">
            <a:extLst>
              <a:ext uri="{FF2B5EF4-FFF2-40B4-BE49-F238E27FC236}">
                <a16:creationId xmlns:a16="http://schemas.microsoft.com/office/drawing/2014/main" id="{B61EA911-1571-960C-6E0C-304CB5F09F6C}"/>
              </a:ext>
            </a:extLst>
          </p:cNvPr>
          <p:cNvSpPr txBox="1"/>
          <p:nvPr/>
        </p:nvSpPr>
        <p:spPr>
          <a:xfrm>
            <a:off x="1775520" y="3933056"/>
            <a:ext cx="3587200" cy="1200329"/>
          </a:xfrm>
          <a:prstGeom prst="rect">
            <a:avLst/>
          </a:prstGeom>
          <a:noFill/>
        </p:spPr>
        <p:txBody>
          <a:bodyPr wrap="none" rtlCol="0">
            <a:spAutoFit/>
          </a:bodyPr>
          <a:lstStyle/>
          <a:p>
            <a:pPr marL="285750" indent="-285750">
              <a:buFont typeface="Wingdings" panose="05000000000000000000" pitchFamily="2" charset="2"/>
              <a:buChar char="Ø"/>
            </a:pPr>
            <a:r>
              <a:rPr lang="tr-TR" b="1" dirty="0"/>
              <a:t>E</a:t>
            </a:r>
            <a:r>
              <a:rPr lang="tr-TR" dirty="0"/>
              <a:t> and </a:t>
            </a:r>
            <a:r>
              <a:rPr lang="tr-TR" b="1" dirty="0"/>
              <a:t>B</a:t>
            </a:r>
            <a:r>
              <a:rPr lang="tr-TR" dirty="0"/>
              <a:t> field import</a:t>
            </a:r>
          </a:p>
          <a:p>
            <a:pPr marL="285750" indent="-285750">
              <a:buFont typeface="Wingdings" panose="05000000000000000000" pitchFamily="2" charset="2"/>
              <a:buChar char="Ø"/>
            </a:pPr>
            <a:r>
              <a:rPr lang="tr-TR" b="1" dirty="0"/>
              <a:t>Sychrotron radiation </a:t>
            </a:r>
            <a:r>
              <a:rPr lang="tr-TR" dirty="0"/>
              <a:t>calculations</a:t>
            </a:r>
          </a:p>
          <a:p>
            <a:pPr marL="285750" indent="-285750">
              <a:buFont typeface="Wingdings" panose="05000000000000000000" pitchFamily="2" charset="2"/>
              <a:buChar char="Ø"/>
            </a:pPr>
            <a:r>
              <a:rPr lang="tr-TR" b="1" dirty="0"/>
              <a:t>e-e</a:t>
            </a:r>
            <a:r>
              <a:rPr lang="tr-TR" dirty="0"/>
              <a:t> interactions</a:t>
            </a:r>
          </a:p>
          <a:p>
            <a:pPr marL="285750" indent="-285750">
              <a:buFont typeface="Wingdings" panose="05000000000000000000" pitchFamily="2" charset="2"/>
              <a:buChar char="Ø"/>
            </a:pPr>
            <a:r>
              <a:rPr lang="tr-TR" dirty="0"/>
              <a:t>3D rendering</a:t>
            </a:r>
          </a:p>
        </p:txBody>
      </p:sp>
      <p:sp>
        <p:nvSpPr>
          <p:cNvPr id="9" name="TextBox 8">
            <a:extLst>
              <a:ext uri="{FF2B5EF4-FFF2-40B4-BE49-F238E27FC236}">
                <a16:creationId xmlns:a16="http://schemas.microsoft.com/office/drawing/2014/main" id="{095C70C3-2095-EF76-BC0E-DB3C6971ADBD}"/>
              </a:ext>
            </a:extLst>
          </p:cNvPr>
          <p:cNvSpPr txBox="1"/>
          <p:nvPr/>
        </p:nvSpPr>
        <p:spPr>
          <a:xfrm>
            <a:off x="5879976" y="3933055"/>
            <a:ext cx="6093724" cy="1200329"/>
          </a:xfrm>
          <a:prstGeom prst="rect">
            <a:avLst/>
          </a:prstGeom>
          <a:noFill/>
        </p:spPr>
        <p:txBody>
          <a:bodyPr wrap="square">
            <a:spAutoFit/>
          </a:bodyPr>
          <a:lstStyle/>
          <a:p>
            <a:pPr marL="285750" indent="-285750">
              <a:buFont typeface="Wingdings" panose="05000000000000000000" pitchFamily="2" charset="2"/>
              <a:buChar char="Ø"/>
            </a:pPr>
            <a:r>
              <a:rPr lang="tr-TR" dirty="0"/>
              <a:t>Performance improvements on</a:t>
            </a:r>
            <a:r>
              <a:rPr lang="tr-TR" b="1" dirty="0"/>
              <a:t> e-EM </a:t>
            </a:r>
            <a:r>
              <a:rPr lang="tr-TR" dirty="0"/>
              <a:t>interactions</a:t>
            </a:r>
          </a:p>
          <a:p>
            <a:pPr marL="285750" indent="-285750">
              <a:buFont typeface="Wingdings" panose="05000000000000000000" pitchFamily="2" charset="2"/>
              <a:buChar char="Ø"/>
            </a:pPr>
            <a:r>
              <a:rPr lang="tr-TR" dirty="0"/>
              <a:t>Faster rendering</a:t>
            </a:r>
          </a:p>
          <a:p>
            <a:pPr marL="285750" indent="-285750">
              <a:buFont typeface="Wingdings" panose="05000000000000000000" pitchFamily="2" charset="2"/>
              <a:buChar char="Ø"/>
            </a:pPr>
            <a:r>
              <a:rPr lang="tr-TR" dirty="0"/>
              <a:t>Extention of analysis tools</a:t>
            </a:r>
          </a:p>
          <a:p>
            <a:pPr marL="285750" indent="-285750">
              <a:buFont typeface="Wingdings" panose="05000000000000000000" pitchFamily="2" charset="2"/>
              <a:buChar char="Ø"/>
            </a:pPr>
            <a:r>
              <a:rPr lang="tr-TR" dirty="0"/>
              <a:t>Integration of </a:t>
            </a:r>
            <a:r>
              <a:rPr lang="tr-TR" b="1" dirty="0"/>
              <a:t>Lout</a:t>
            </a:r>
            <a:r>
              <a:rPr lang="tr-TR" dirty="0"/>
              <a:t> sweep in GUI</a:t>
            </a:r>
          </a:p>
        </p:txBody>
      </p:sp>
      <p:sp>
        <p:nvSpPr>
          <p:cNvPr id="10" name="TextBox 9">
            <a:extLst>
              <a:ext uri="{FF2B5EF4-FFF2-40B4-BE49-F238E27FC236}">
                <a16:creationId xmlns:a16="http://schemas.microsoft.com/office/drawing/2014/main" id="{E8E69511-360C-8517-152C-3673BBE4E36C}"/>
              </a:ext>
            </a:extLst>
          </p:cNvPr>
          <p:cNvSpPr txBox="1"/>
          <p:nvPr/>
        </p:nvSpPr>
        <p:spPr>
          <a:xfrm>
            <a:off x="1271463" y="5589240"/>
            <a:ext cx="9649072" cy="923330"/>
          </a:xfrm>
          <a:prstGeom prst="rect">
            <a:avLst/>
          </a:prstGeom>
          <a:noFill/>
        </p:spPr>
        <p:txBody>
          <a:bodyPr wrap="square" rtlCol="0">
            <a:spAutoFit/>
          </a:bodyPr>
          <a:lstStyle/>
          <a:p>
            <a:r>
              <a:rPr lang="tr-TR" dirty="0"/>
              <a:t>After the manifacturing of the cavity, energy gain predictions of </a:t>
            </a:r>
            <a:r>
              <a:rPr lang="tr-TR" b="1" dirty="0"/>
              <a:t>Rhodotron Simulation </a:t>
            </a:r>
            <a:r>
              <a:rPr lang="tr-TR" dirty="0"/>
              <a:t>will be tested. </a:t>
            </a:r>
            <a:r>
              <a:rPr lang="en-US" dirty="0"/>
              <a:t>Complementary </a:t>
            </a:r>
            <a:r>
              <a:rPr lang="tr-TR" dirty="0"/>
              <a:t>recirculating</a:t>
            </a:r>
            <a:r>
              <a:rPr lang="en-US" dirty="0"/>
              <a:t> magnet design will be the first challenge of </a:t>
            </a:r>
            <a:r>
              <a:rPr lang="en-US" b="1" dirty="0" err="1"/>
              <a:t>Rhodotron</a:t>
            </a:r>
            <a:r>
              <a:rPr lang="en-US" b="1" dirty="0"/>
              <a:t> Simulation</a:t>
            </a:r>
            <a:r>
              <a:rPr lang="en-US" dirty="0"/>
              <a:t>, which will provide tremendous testing and improvement opportunities</a:t>
            </a:r>
            <a:r>
              <a:rPr lang="tr-TR" dirty="0"/>
              <a:t>.</a:t>
            </a:r>
          </a:p>
        </p:txBody>
      </p:sp>
      <p:sp>
        <p:nvSpPr>
          <p:cNvPr id="2" name="Slide Number Placeholder 1">
            <a:extLst>
              <a:ext uri="{FF2B5EF4-FFF2-40B4-BE49-F238E27FC236}">
                <a16:creationId xmlns:a16="http://schemas.microsoft.com/office/drawing/2014/main" id="{B61E0956-D320-DF80-B218-A282AFEC3CBE}"/>
              </a:ext>
            </a:extLst>
          </p:cNvPr>
          <p:cNvSpPr>
            <a:spLocks noGrp="1"/>
          </p:cNvSpPr>
          <p:nvPr>
            <p:ph type="sldNum" sz="quarter" idx="12"/>
          </p:nvPr>
        </p:nvSpPr>
        <p:spPr/>
        <p:txBody>
          <a:bodyPr/>
          <a:lstStyle/>
          <a:p>
            <a:fld id="{B67BF8F8-67F3-499B-A441-62C75F4E249C}" type="slidenum">
              <a:rPr lang="tr-TR" smtClean="0"/>
              <a:t>59</a:t>
            </a:fld>
            <a:endParaRPr lang="tr-TR"/>
          </a:p>
        </p:txBody>
      </p:sp>
    </p:spTree>
    <p:extLst>
      <p:ext uri="{BB962C8B-B14F-4D97-AF65-F5344CB8AC3E}">
        <p14:creationId xmlns:p14="http://schemas.microsoft.com/office/powerpoint/2010/main" val="3329537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73EBD6B-EBD5-3462-9E37-0B1BD887BB35}"/>
              </a:ext>
            </a:extLst>
          </p:cNvPr>
          <p:cNvSpPr txBox="1"/>
          <p:nvPr/>
        </p:nvSpPr>
        <p:spPr>
          <a:xfrm>
            <a:off x="4079168" y="260648"/>
            <a:ext cx="4033664" cy="1336123"/>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tr-TR" sz="4000" b="1" dirty="0">
                <a:latin typeface="+mj-lt"/>
                <a:ea typeface="+mj-ea"/>
                <a:cs typeface="+mj-cs"/>
              </a:rPr>
              <a:t>Bending Magnets</a:t>
            </a:r>
            <a:endParaRPr lang="en-US" sz="4000" b="1" dirty="0">
              <a:latin typeface="+mj-lt"/>
              <a:ea typeface="+mj-ea"/>
              <a:cs typeface="+mj-cs"/>
            </a:endParaRPr>
          </a:p>
        </p:txBody>
      </p:sp>
      <p:sp>
        <p:nvSpPr>
          <p:cNvPr id="8" name="TextBox 7">
            <a:extLst>
              <a:ext uri="{FF2B5EF4-FFF2-40B4-BE49-F238E27FC236}">
                <a16:creationId xmlns:a16="http://schemas.microsoft.com/office/drawing/2014/main" id="{1382F9E0-B647-5D28-52BF-98C2840AE812}"/>
              </a:ext>
            </a:extLst>
          </p:cNvPr>
          <p:cNvSpPr txBox="1"/>
          <p:nvPr/>
        </p:nvSpPr>
        <p:spPr>
          <a:xfrm>
            <a:off x="3107668" y="2276872"/>
            <a:ext cx="5976664" cy="3072756"/>
          </a:xfrm>
          <a:prstGeom prst="rect">
            <a:avLst/>
          </a:prstGeom>
        </p:spPr>
        <p:txBody>
          <a:bodyPr vert="horz" lIns="91440" tIns="45720" rIns="91440" bIns="45720" rtlCol="0">
            <a:normAutofit/>
          </a:bodyPr>
          <a:lstStyle/>
          <a:p>
            <a:pPr marL="285750" indent="-228600" defTabSz="914400">
              <a:lnSpc>
                <a:spcPct val="90000"/>
              </a:lnSpc>
              <a:spcAft>
                <a:spcPts val="600"/>
              </a:spcAft>
              <a:buFont typeface="Arial" panose="020B0604020202020204" pitchFamily="34" charset="0"/>
              <a:buChar char="•"/>
            </a:pPr>
            <a:r>
              <a:rPr lang="tr-TR" sz="2000" dirty="0"/>
              <a:t>U</a:t>
            </a:r>
            <a:r>
              <a:rPr lang="en-US" sz="2000" dirty="0"/>
              <a:t>sed in particle accelerators to control the trajectory of charged particles</a:t>
            </a:r>
            <a:endParaRPr lang="tr-TR" sz="2000" dirty="0"/>
          </a:p>
          <a:p>
            <a:pPr marL="285750" indent="-228600" defTabSz="914400">
              <a:lnSpc>
                <a:spcPct val="90000"/>
              </a:lnSpc>
              <a:spcAft>
                <a:spcPts val="600"/>
              </a:spcAft>
              <a:buFont typeface="Arial" panose="020B0604020202020204" pitchFamily="34" charset="0"/>
              <a:buChar char="•"/>
            </a:pPr>
            <a:r>
              <a:rPr lang="tr-TR" sz="2000" dirty="0"/>
              <a:t>They produce a magnetic field of specific strength, which can be controlled</a:t>
            </a:r>
          </a:p>
          <a:p>
            <a:pPr marL="285750" indent="-228600" defTabSz="914400">
              <a:lnSpc>
                <a:spcPct val="90000"/>
              </a:lnSpc>
              <a:spcAft>
                <a:spcPts val="600"/>
              </a:spcAft>
              <a:buFont typeface="Arial" panose="020B0604020202020204" pitchFamily="34" charset="0"/>
              <a:buChar char="•"/>
            </a:pPr>
            <a:r>
              <a:rPr lang="tr-TR" sz="2000" dirty="0"/>
              <a:t>Magnetic field exerts force on the particles travelling inside the magnet</a:t>
            </a:r>
          </a:p>
          <a:p>
            <a:pPr marL="285750" indent="-228600" defTabSz="914400">
              <a:lnSpc>
                <a:spcPct val="90000"/>
              </a:lnSpc>
              <a:spcAft>
                <a:spcPts val="600"/>
              </a:spcAft>
              <a:buFont typeface="Arial" panose="020B0604020202020204" pitchFamily="34" charset="0"/>
              <a:buChar char="•"/>
            </a:pPr>
            <a:r>
              <a:rPr lang="tr-TR" sz="2000" dirty="0"/>
              <a:t>This force c</a:t>
            </a:r>
            <a:r>
              <a:rPr lang="en-US" sz="2000" dirty="0" err="1"/>
              <a:t>auses</a:t>
            </a:r>
            <a:r>
              <a:rPr lang="en-US" sz="2000" dirty="0"/>
              <a:t> the particle’s trajectory to</a:t>
            </a:r>
            <a:r>
              <a:rPr lang="tr-TR" sz="2000" dirty="0"/>
              <a:t> </a:t>
            </a:r>
            <a:r>
              <a:rPr lang="en-US" sz="2000" dirty="0"/>
              <a:t>curve, resulting in a bending effect</a:t>
            </a:r>
          </a:p>
        </p:txBody>
      </p:sp>
      <p:sp>
        <p:nvSpPr>
          <p:cNvPr id="2" name="Slide Number Placeholder 1">
            <a:extLst>
              <a:ext uri="{FF2B5EF4-FFF2-40B4-BE49-F238E27FC236}">
                <a16:creationId xmlns:a16="http://schemas.microsoft.com/office/drawing/2014/main" id="{0CF39DDB-5496-D02D-CE3E-C558F2B4D0F2}"/>
              </a:ext>
            </a:extLst>
          </p:cNvPr>
          <p:cNvSpPr>
            <a:spLocks noGrp="1"/>
          </p:cNvSpPr>
          <p:nvPr>
            <p:ph type="sldNum" sz="quarter" idx="12"/>
          </p:nvPr>
        </p:nvSpPr>
        <p:spPr/>
        <p:txBody>
          <a:bodyPr/>
          <a:lstStyle/>
          <a:p>
            <a:fld id="{B67BF8F8-67F3-499B-A441-62C75F4E249C}" type="slidenum">
              <a:rPr lang="tr-TR" smtClean="0"/>
              <a:t>6</a:t>
            </a:fld>
            <a:endParaRPr lang="tr-TR"/>
          </a:p>
        </p:txBody>
      </p:sp>
    </p:spTree>
    <p:extLst>
      <p:ext uri="{BB962C8B-B14F-4D97-AF65-F5344CB8AC3E}">
        <p14:creationId xmlns:p14="http://schemas.microsoft.com/office/powerpoint/2010/main" val="38613010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F64D5E9-4356-6622-799A-77C55D381479}"/>
              </a:ext>
            </a:extLst>
          </p:cNvPr>
          <p:cNvSpPr txBox="1"/>
          <p:nvPr/>
        </p:nvSpPr>
        <p:spPr>
          <a:xfrm>
            <a:off x="4941677" y="188640"/>
            <a:ext cx="2308646" cy="607279"/>
          </a:xfrm>
          <a:prstGeom prst="rect">
            <a:avLst/>
          </a:prstGeom>
          <a:noFill/>
        </p:spPr>
        <p:txBody>
          <a:bodyPr wrap="square">
            <a:spAutoFit/>
          </a:bodyPr>
          <a:lstStyle/>
          <a:p>
            <a:pPr defTabSz="914400">
              <a:lnSpc>
                <a:spcPct val="90000"/>
              </a:lnSpc>
              <a:spcBef>
                <a:spcPct val="0"/>
              </a:spcBef>
              <a:spcAft>
                <a:spcPts val="630"/>
              </a:spcAft>
            </a:pPr>
            <a:r>
              <a:rPr lang="tr-TR" sz="3600" b="1" dirty="0">
                <a:ea typeface="+mj-ea"/>
                <a:cs typeface="+mj-cs"/>
              </a:rPr>
              <a:t>Discussion</a:t>
            </a:r>
            <a:endParaRPr lang="en-US" sz="3600" b="1" dirty="0">
              <a:ea typeface="+mj-ea"/>
              <a:cs typeface="+mj-cs"/>
            </a:endParaRPr>
          </a:p>
        </p:txBody>
      </p:sp>
      <p:sp>
        <p:nvSpPr>
          <p:cNvPr id="5" name="TextBox 4">
            <a:extLst>
              <a:ext uri="{FF2B5EF4-FFF2-40B4-BE49-F238E27FC236}">
                <a16:creationId xmlns:a16="http://schemas.microsoft.com/office/drawing/2014/main" id="{551C875C-8E31-B2F8-E227-F4A66DEDAA76}"/>
              </a:ext>
            </a:extLst>
          </p:cNvPr>
          <p:cNvSpPr txBox="1"/>
          <p:nvPr/>
        </p:nvSpPr>
        <p:spPr>
          <a:xfrm>
            <a:off x="839416" y="1484784"/>
            <a:ext cx="10776519" cy="3693319"/>
          </a:xfrm>
          <a:prstGeom prst="rect">
            <a:avLst/>
          </a:prstGeom>
          <a:noFill/>
        </p:spPr>
        <p:txBody>
          <a:bodyPr wrap="square" rtlCol="0">
            <a:spAutoFit/>
          </a:bodyPr>
          <a:lstStyle/>
          <a:p>
            <a:pPr marL="285750" indent="-285750">
              <a:buFont typeface="Arial" panose="020B0604020202020204" pitchFamily="34" charset="0"/>
              <a:buChar char="•"/>
            </a:pPr>
            <a:r>
              <a:rPr lang="tr-TR" b="1" dirty="0"/>
              <a:t>Rhodotron Simulation, </a:t>
            </a:r>
            <a:r>
              <a:rPr lang="tr-TR" dirty="0"/>
              <a:t>a </a:t>
            </a:r>
            <a:r>
              <a:rPr lang="en-US" dirty="0"/>
              <a:t>new computational</a:t>
            </a:r>
            <a:r>
              <a:rPr lang="en-US" b="1" dirty="0"/>
              <a:t> e−EM </a:t>
            </a:r>
            <a:r>
              <a:rPr lang="en-US" dirty="0"/>
              <a:t>interaction </a:t>
            </a:r>
            <a:r>
              <a:rPr lang="en-US" b="1" dirty="0"/>
              <a:t>simulation</a:t>
            </a:r>
            <a:r>
              <a:rPr lang="en-US" dirty="0"/>
              <a:t> and </a:t>
            </a:r>
            <a:r>
              <a:rPr lang="en-US" b="1" dirty="0"/>
              <a:t>analysis</a:t>
            </a:r>
            <a:r>
              <a:rPr lang="en-US" dirty="0"/>
              <a:t> tool that focuses on designing and improving </a:t>
            </a:r>
            <a:r>
              <a:rPr lang="en-US" dirty="0" err="1"/>
              <a:t>Rhodotron</a:t>
            </a:r>
            <a:r>
              <a:rPr lang="en-US" dirty="0"/>
              <a:t>-type accelerators has been successfully developed</a:t>
            </a:r>
            <a:r>
              <a:rPr lang="tr-TR" dirty="0"/>
              <a:t>.</a:t>
            </a:r>
          </a:p>
          <a:p>
            <a:pPr marL="285750" indent="-285750">
              <a:buFont typeface="Arial" panose="020B0604020202020204" pitchFamily="34" charset="0"/>
              <a:buChar char="•"/>
            </a:pPr>
            <a:r>
              <a:rPr lang="tr-TR" b="1" dirty="0"/>
              <a:t>A</a:t>
            </a:r>
            <a:r>
              <a:rPr lang="en-US" b="1" dirty="0"/>
              <a:t> </a:t>
            </a:r>
            <a:r>
              <a:rPr lang="en-US" b="1" dirty="0" err="1"/>
              <a:t>Rhodotron</a:t>
            </a:r>
            <a:r>
              <a:rPr lang="en-US" b="1" dirty="0"/>
              <a:t>-type accelerator </a:t>
            </a:r>
            <a:r>
              <a:rPr lang="en-US" dirty="0"/>
              <a:t>with an operating frequency of </a:t>
            </a:r>
            <a:r>
              <a:rPr lang="en-US" b="1" dirty="0"/>
              <a:t>107.5 MHz </a:t>
            </a:r>
            <a:r>
              <a:rPr lang="en-US" dirty="0"/>
              <a:t>and a target energy of </a:t>
            </a:r>
            <a:r>
              <a:rPr lang="en-US" b="1" dirty="0"/>
              <a:t>1 − 5 MeV </a:t>
            </a:r>
            <a:r>
              <a:rPr lang="en-US" dirty="0"/>
              <a:t>has been designed and is currently being manufactured</a:t>
            </a:r>
            <a:r>
              <a:rPr lang="tr-TR"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en-US" dirty="0"/>
              <a:t>The software features a robust GUI that is capable of rendering and analyzing simulation results</a:t>
            </a:r>
            <a:endParaRPr lang="tr-TR" dirty="0"/>
          </a:p>
          <a:p>
            <a:pPr marL="285750" indent="-285750">
              <a:buFont typeface="Arial" panose="020B0604020202020204" pitchFamily="34" charset="0"/>
              <a:buChar char="•"/>
            </a:pPr>
            <a:r>
              <a:rPr lang="en-US" dirty="0"/>
              <a:t>Leapfrog and Runge</a:t>
            </a:r>
            <a:r>
              <a:rPr lang="tr-TR" dirty="0"/>
              <a:t>-</a:t>
            </a:r>
            <a:r>
              <a:rPr lang="en-US" dirty="0" err="1"/>
              <a:t>Kutta</a:t>
            </a:r>
            <a:r>
              <a:rPr lang="en-US" dirty="0"/>
              <a:t> numerical methods have been implemented for initial speed and accuracy tests</a:t>
            </a:r>
            <a:endParaRPr lang="tr-TR" dirty="0"/>
          </a:p>
          <a:p>
            <a:pPr marL="285750" indent="-285750">
              <a:buFont typeface="Arial" panose="020B0604020202020204" pitchFamily="34" charset="0"/>
              <a:buChar char="•"/>
            </a:pPr>
            <a:r>
              <a:rPr lang="en-US" dirty="0"/>
              <a:t>The real-world performance and accuracy of this new tool</a:t>
            </a:r>
            <a:r>
              <a:rPr lang="tr-TR" dirty="0"/>
              <a:t> could not</a:t>
            </a:r>
            <a:r>
              <a:rPr lang="en-US" dirty="0"/>
              <a:t> be tested before the cavity production is completed and the performance is compared with the predictions of the tool</a:t>
            </a:r>
            <a:endParaRPr lang="tr-TR" dirty="0"/>
          </a:p>
          <a:p>
            <a:pPr marL="285750" indent="-285750">
              <a:buFont typeface="Arial" panose="020B0604020202020204" pitchFamily="34" charset="0"/>
              <a:buChar char="•"/>
            </a:pPr>
            <a:r>
              <a:rPr lang="en-US" dirty="0"/>
              <a:t>However, the capabilities </a:t>
            </a:r>
            <a:r>
              <a:rPr lang="tr-TR" b="1" dirty="0"/>
              <a:t>Rhodotron Simulation</a:t>
            </a:r>
            <a:r>
              <a:rPr lang="en-US" dirty="0"/>
              <a:t> presents, coupled with the analogous results obtained from other extensively utilized simulation tools, lead to the </a:t>
            </a:r>
            <a:r>
              <a:rPr lang="tr-TR" dirty="0"/>
              <a:t>conclusion</a:t>
            </a:r>
            <a:r>
              <a:rPr lang="en-US" dirty="0"/>
              <a:t> that it holds promise.</a:t>
            </a:r>
            <a:endParaRPr lang="tr-TR" dirty="0"/>
          </a:p>
        </p:txBody>
      </p:sp>
      <p:sp>
        <p:nvSpPr>
          <p:cNvPr id="2" name="Slide Number Placeholder 1">
            <a:extLst>
              <a:ext uri="{FF2B5EF4-FFF2-40B4-BE49-F238E27FC236}">
                <a16:creationId xmlns:a16="http://schemas.microsoft.com/office/drawing/2014/main" id="{74028B23-E1F5-F696-F5AB-FE16F20464D2}"/>
              </a:ext>
            </a:extLst>
          </p:cNvPr>
          <p:cNvSpPr>
            <a:spLocks noGrp="1"/>
          </p:cNvSpPr>
          <p:nvPr>
            <p:ph type="sldNum" sz="quarter" idx="12"/>
          </p:nvPr>
        </p:nvSpPr>
        <p:spPr/>
        <p:txBody>
          <a:bodyPr/>
          <a:lstStyle/>
          <a:p>
            <a:fld id="{B67BF8F8-67F3-499B-A441-62C75F4E249C}" type="slidenum">
              <a:rPr lang="tr-TR" smtClean="0"/>
              <a:t>60</a:t>
            </a:fld>
            <a:endParaRPr lang="tr-TR"/>
          </a:p>
        </p:txBody>
      </p:sp>
    </p:spTree>
    <p:extLst>
      <p:ext uri="{BB962C8B-B14F-4D97-AF65-F5344CB8AC3E}">
        <p14:creationId xmlns:p14="http://schemas.microsoft.com/office/powerpoint/2010/main" val="3516476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achine&#10;&#10;Description automatically generated with medium confidence">
            <a:extLst>
              <a:ext uri="{FF2B5EF4-FFF2-40B4-BE49-F238E27FC236}">
                <a16:creationId xmlns:a16="http://schemas.microsoft.com/office/drawing/2014/main" id="{6D739B47-6636-F360-A65B-1DF3EA869C7A}"/>
              </a:ext>
            </a:extLst>
          </p:cNvPr>
          <p:cNvPicPr>
            <a:picLocks noChangeAspect="1"/>
          </p:cNvPicPr>
          <p:nvPr/>
        </p:nvPicPr>
        <p:blipFill rotWithShape="1">
          <a:blip r:embed="rId2">
            <a:extLst>
              <a:ext uri="{28A0092B-C50C-407E-A947-70E740481C1C}">
                <a14:useLocalDpi xmlns:a14="http://schemas.microsoft.com/office/drawing/2010/main" val="0"/>
              </a:ext>
            </a:extLst>
          </a:blip>
          <a:srcRect l="3225" r="3535"/>
          <a:stretch/>
        </p:blipFill>
        <p:spPr>
          <a:xfrm>
            <a:off x="6071152" y="-181802"/>
            <a:ext cx="6120848" cy="7039802"/>
          </a:xfrm>
          <a:prstGeom prst="rect">
            <a:avLst/>
          </a:prstGeom>
        </p:spPr>
      </p:pic>
      <p:sp>
        <p:nvSpPr>
          <p:cNvPr id="6" name="TextBox 5">
            <a:extLst>
              <a:ext uri="{FF2B5EF4-FFF2-40B4-BE49-F238E27FC236}">
                <a16:creationId xmlns:a16="http://schemas.microsoft.com/office/drawing/2014/main" id="{5004554C-69F8-E865-EBDB-4C9E1E66EE5A}"/>
              </a:ext>
            </a:extLst>
          </p:cNvPr>
          <p:cNvSpPr txBox="1"/>
          <p:nvPr/>
        </p:nvSpPr>
        <p:spPr>
          <a:xfrm>
            <a:off x="1018606" y="805708"/>
            <a:ext cx="4653325" cy="646331"/>
          </a:xfrm>
          <a:prstGeom prst="rect">
            <a:avLst/>
          </a:prstGeom>
          <a:noFill/>
        </p:spPr>
        <p:txBody>
          <a:bodyPr wrap="none" rtlCol="0">
            <a:spAutoFit/>
          </a:bodyPr>
          <a:lstStyle/>
          <a:p>
            <a:r>
              <a:rPr lang="tr-TR" sz="3600" b="1" dirty="0"/>
              <a:t>Rhodotron Accelerator </a:t>
            </a:r>
          </a:p>
        </p:txBody>
      </p:sp>
      <p:sp>
        <p:nvSpPr>
          <p:cNvPr id="8" name="TextBox 7">
            <a:extLst>
              <a:ext uri="{FF2B5EF4-FFF2-40B4-BE49-F238E27FC236}">
                <a16:creationId xmlns:a16="http://schemas.microsoft.com/office/drawing/2014/main" id="{E73AF41D-597F-7DCC-8299-18BFCA11B599}"/>
              </a:ext>
            </a:extLst>
          </p:cNvPr>
          <p:cNvSpPr txBox="1"/>
          <p:nvPr/>
        </p:nvSpPr>
        <p:spPr>
          <a:xfrm>
            <a:off x="917407" y="2058407"/>
            <a:ext cx="4857751" cy="1938992"/>
          </a:xfrm>
          <a:prstGeom prst="rect">
            <a:avLst/>
          </a:prstGeom>
          <a:noFill/>
        </p:spPr>
        <p:txBody>
          <a:bodyPr wrap="square">
            <a:spAutoFit/>
          </a:bodyPr>
          <a:lstStyle/>
          <a:p>
            <a:pPr marL="285750" indent="-285750">
              <a:buFont typeface="Arial" panose="020B0604020202020204" pitchFamily="34" charset="0"/>
              <a:buChar char="•"/>
            </a:pPr>
            <a:r>
              <a:rPr lang="tr-TR" sz="2000" dirty="0"/>
              <a:t>Proposed by Jacques Pottier in 1989</a:t>
            </a:r>
          </a:p>
          <a:p>
            <a:pPr marL="285750" indent="-285750">
              <a:buFont typeface="Arial" panose="020B0604020202020204" pitchFamily="34" charset="0"/>
              <a:buChar char="•"/>
            </a:pPr>
            <a:r>
              <a:rPr lang="tr-TR" sz="2000" dirty="0"/>
              <a:t>First prototypewas built at CEA Saclay in 1992</a:t>
            </a:r>
          </a:p>
          <a:p>
            <a:pPr marL="285750" indent="-285750">
              <a:buFont typeface="Arial" panose="020B0604020202020204" pitchFamily="34" charset="0"/>
              <a:buChar char="•"/>
            </a:pPr>
            <a:r>
              <a:rPr lang="tr-TR" sz="2000" dirty="0"/>
              <a:t>Ideal for MeV-level electron beams</a:t>
            </a:r>
          </a:p>
          <a:p>
            <a:pPr marL="285750" indent="-285750">
              <a:buFont typeface="Arial" panose="020B0604020202020204" pitchFamily="34" charset="0"/>
              <a:buChar char="•"/>
            </a:pPr>
            <a:r>
              <a:rPr lang="tr-TR" sz="2000" dirty="0"/>
              <a:t>Coaxial cylindrical RF cavity</a:t>
            </a:r>
          </a:p>
          <a:p>
            <a:pPr marL="285750" indent="-285750">
              <a:buFont typeface="Arial" panose="020B0604020202020204" pitchFamily="34" charset="0"/>
              <a:buChar char="•"/>
            </a:pPr>
            <a:r>
              <a:rPr lang="tr-TR" sz="2000" dirty="0"/>
              <a:t>Recirculating magnets</a:t>
            </a:r>
          </a:p>
        </p:txBody>
      </p:sp>
      <p:sp>
        <p:nvSpPr>
          <p:cNvPr id="2" name="Slide Number Placeholder 1">
            <a:extLst>
              <a:ext uri="{FF2B5EF4-FFF2-40B4-BE49-F238E27FC236}">
                <a16:creationId xmlns:a16="http://schemas.microsoft.com/office/drawing/2014/main" id="{6EE0B4EB-9D20-1306-42E9-624AA5A4CBD4}"/>
              </a:ext>
            </a:extLst>
          </p:cNvPr>
          <p:cNvSpPr>
            <a:spLocks noGrp="1"/>
          </p:cNvSpPr>
          <p:nvPr>
            <p:ph type="sldNum" sz="quarter" idx="12"/>
          </p:nvPr>
        </p:nvSpPr>
        <p:spPr/>
        <p:txBody>
          <a:bodyPr/>
          <a:lstStyle/>
          <a:p>
            <a:fld id="{B67BF8F8-67F3-499B-A441-62C75F4E249C}" type="slidenum">
              <a:rPr lang="tr-TR" smtClean="0"/>
              <a:t>7</a:t>
            </a:fld>
            <a:endParaRPr lang="tr-TR" dirty="0"/>
          </a:p>
        </p:txBody>
      </p:sp>
    </p:spTree>
    <p:extLst>
      <p:ext uri="{BB962C8B-B14F-4D97-AF65-F5344CB8AC3E}">
        <p14:creationId xmlns:p14="http://schemas.microsoft.com/office/powerpoint/2010/main" val="3195904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F70593-72AB-8A1C-05C8-DD830ECACCA1}"/>
              </a:ext>
            </a:extLst>
          </p:cNvPr>
          <p:cNvSpPr txBox="1"/>
          <p:nvPr/>
        </p:nvSpPr>
        <p:spPr>
          <a:xfrm>
            <a:off x="640080" y="667512"/>
            <a:ext cx="10908792" cy="10698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b="1" dirty="0">
                <a:latin typeface="+mj-lt"/>
                <a:ea typeface="+mj-ea"/>
                <a:cs typeface="+mj-cs"/>
              </a:rPr>
              <a:t>Acceleration cycle of </a:t>
            </a:r>
            <a:r>
              <a:rPr lang="tr-TR" sz="4000" b="1" dirty="0">
                <a:latin typeface="+mj-lt"/>
                <a:ea typeface="+mj-ea"/>
                <a:cs typeface="+mj-cs"/>
              </a:rPr>
              <a:t>a </a:t>
            </a:r>
            <a:r>
              <a:rPr lang="en-US" sz="4000" b="1" dirty="0" err="1">
                <a:latin typeface="+mj-lt"/>
                <a:ea typeface="+mj-ea"/>
                <a:cs typeface="+mj-cs"/>
              </a:rPr>
              <a:t>Rhodotron</a:t>
            </a:r>
            <a:endParaRPr lang="en-US" sz="4000" b="1" dirty="0">
              <a:latin typeface="+mj-lt"/>
              <a:ea typeface="+mj-ea"/>
              <a:cs typeface="+mj-cs"/>
            </a:endParaRPr>
          </a:p>
        </p:txBody>
      </p:sp>
      <p:pic>
        <p:nvPicPr>
          <p:cNvPr id="8" name="Picture 7" descr="A diagram of a circular object with arrows&#10;&#10;Description automatically generated">
            <a:extLst>
              <a:ext uri="{FF2B5EF4-FFF2-40B4-BE49-F238E27FC236}">
                <a16:creationId xmlns:a16="http://schemas.microsoft.com/office/drawing/2014/main" id="{FFBDCA52-D6FA-F147-427D-A93A97BA0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3" y="2839634"/>
            <a:ext cx="3027155" cy="3350854"/>
          </a:xfrm>
          <a:prstGeom prst="rect">
            <a:avLst/>
          </a:prstGeom>
        </p:spPr>
      </p:pic>
      <p:pic>
        <p:nvPicPr>
          <p:cNvPr id="12" name="Picture 11" descr="A diagram of a circular object with a circle and a circle with a circle with a circle with a circle with a circle with a circle with a circle with a circle with a circle with a circle&#10;&#10;Description automatically generated">
            <a:extLst>
              <a:ext uri="{FF2B5EF4-FFF2-40B4-BE49-F238E27FC236}">
                <a16:creationId xmlns:a16="http://schemas.microsoft.com/office/drawing/2014/main" id="{C2A54953-4ED6-C2B3-BCDB-2CBA34795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76" y="2839634"/>
            <a:ext cx="3027155" cy="3350854"/>
          </a:xfrm>
          <a:prstGeom prst="rect">
            <a:avLst/>
          </a:prstGeom>
        </p:spPr>
      </p:pic>
      <p:pic>
        <p:nvPicPr>
          <p:cNvPr id="10" name="Picture 9" descr="A diagram of a circular object with a circle and a red arrow&#10;&#10;Description automatically generated with medium confidence">
            <a:extLst>
              <a:ext uri="{FF2B5EF4-FFF2-40B4-BE49-F238E27FC236}">
                <a16:creationId xmlns:a16="http://schemas.microsoft.com/office/drawing/2014/main" id="{56B2E558-B5C2-E304-9FB8-C0719367E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038" y="2847731"/>
            <a:ext cx="3027155" cy="3350854"/>
          </a:xfrm>
          <a:prstGeom prst="rect">
            <a:avLst/>
          </a:prstGeom>
        </p:spPr>
      </p:pic>
      <p:pic>
        <p:nvPicPr>
          <p:cNvPr id="16" name="Picture 15" descr="A diagram of a circular table&#10;&#10;Description automatically generated">
            <a:extLst>
              <a:ext uri="{FF2B5EF4-FFF2-40B4-BE49-F238E27FC236}">
                <a16:creationId xmlns:a16="http://schemas.microsoft.com/office/drawing/2014/main" id="{52641FE6-D369-9168-5683-4D1C83DE3F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4845" y="2839634"/>
            <a:ext cx="3027155" cy="3350854"/>
          </a:xfrm>
          <a:prstGeom prst="rect">
            <a:avLst/>
          </a:prstGeom>
        </p:spPr>
      </p:pic>
      <p:sp>
        <p:nvSpPr>
          <p:cNvPr id="17" name="TextBox 16">
            <a:extLst>
              <a:ext uri="{FF2B5EF4-FFF2-40B4-BE49-F238E27FC236}">
                <a16:creationId xmlns:a16="http://schemas.microsoft.com/office/drawing/2014/main" id="{B551C429-719C-123B-F3BC-1B9472BD632D}"/>
              </a:ext>
            </a:extLst>
          </p:cNvPr>
          <p:cNvSpPr txBox="1"/>
          <p:nvPr/>
        </p:nvSpPr>
        <p:spPr>
          <a:xfrm>
            <a:off x="640034" y="2478399"/>
            <a:ext cx="1811971" cy="369332"/>
          </a:xfrm>
          <a:prstGeom prst="rect">
            <a:avLst/>
          </a:prstGeom>
          <a:noFill/>
        </p:spPr>
        <p:txBody>
          <a:bodyPr wrap="none" rtlCol="0">
            <a:spAutoFit/>
          </a:bodyPr>
          <a:lstStyle/>
          <a:p>
            <a:r>
              <a:rPr lang="tr-TR" b="1"/>
              <a:t>First acceleration</a:t>
            </a:r>
            <a:endParaRPr lang="tr-TR" b="1" dirty="0"/>
          </a:p>
        </p:txBody>
      </p:sp>
      <p:sp>
        <p:nvSpPr>
          <p:cNvPr id="20" name="TextBox 19">
            <a:extLst>
              <a:ext uri="{FF2B5EF4-FFF2-40B4-BE49-F238E27FC236}">
                <a16:creationId xmlns:a16="http://schemas.microsoft.com/office/drawing/2014/main" id="{6937A784-F522-CEEB-5300-E0649A565CF5}"/>
              </a:ext>
            </a:extLst>
          </p:cNvPr>
          <p:cNvSpPr txBox="1"/>
          <p:nvPr/>
        </p:nvSpPr>
        <p:spPr>
          <a:xfrm>
            <a:off x="3794661" y="2478399"/>
            <a:ext cx="1597192" cy="369332"/>
          </a:xfrm>
          <a:prstGeom prst="rect">
            <a:avLst/>
          </a:prstGeom>
          <a:noFill/>
        </p:spPr>
        <p:txBody>
          <a:bodyPr wrap="square">
            <a:spAutoFit/>
          </a:bodyPr>
          <a:lstStyle/>
          <a:p>
            <a:r>
              <a:rPr lang="tr-TR" b="1" dirty="0"/>
              <a:t>Inner shielding</a:t>
            </a:r>
          </a:p>
        </p:txBody>
      </p:sp>
      <p:sp>
        <p:nvSpPr>
          <p:cNvPr id="27" name="TextBox 26">
            <a:extLst>
              <a:ext uri="{FF2B5EF4-FFF2-40B4-BE49-F238E27FC236}">
                <a16:creationId xmlns:a16="http://schemas.microsoft.com/office/drawing/2014/main" id="{92A846A5-C8FC-FD44-E90B-61BF41265F3C}"/>
              </a:ext>
            </a:extLst>
          </p:cNvPr>
          <p:cNvSpPr txBox="1"/>
          <p:nvPr/>
        </p:nvSpPr>
        <p:spPr>
          <a:xfrm>
            <a:off x="6550778" y="2478399"/>
            <a:ext cx="2114550" cy="369332"/>
          </a:xfrm>
          <a:prstGeom prst="rect">
            <a:avLst/>
          </a:prstGeom>
          <a:noFill/>
        </p:spPr>
        <p:txBody>
          <a:bodyPr wrap="square">
            <a:spAutoFit/>
          </a:bodyPr>
          <a:lstStyle/>
          <a:p>
            <a:r>
              <a:rPr lang="tr-TR" b="1"/>
              <a:t>Second acceleration</a:t>
            </a:r>
            <a:endParaRPr lang="tr-TR" b="1" dirty="0"/>
          </a:p>
        </p:txBody>
      </p:sp>
      <p:sp>
        <p:nvSpPr>
          <p:cNvPr id="29" name="TextBox 28">
            <a:extLst>
              <a:ext uri="{FF2B5EF4-FFF2-40B4-BE49-F238E27FC236}">
                <a16:creationId xmlns:a16="http://schemas.microsoft.com/office/drawing/2014/main" id="{A4ADDB04-6F04-006D-184A-3FE7291AB483}"/>
              </a:ext>
            </a:extLst>
          </p:cNvPr>
          <p:cNvSpPr txBox="1"/>
          <p:nvPr/>
        </p:nvSpPr>
        <p:spPr>
          <a:xfrm>
            <a:off x="9342996" y="2478141"/>
            <a:ext cx="2344856" cy="369332"/>
          </a:xfrm>
          <a:prstGeom prst="rect">
            <a:avLst/>
          </a:prstGeom>
          <a:noFill/>
        </p:spPr>
        <p:txBody>
          <a:bodyPr wrap="square">
            <a:spAutoFit/>
          </a:bodyPr>
          <a:lstStyle/>
          <a:p>
            <a:r>
              <a:rPr lang="tr-TR" b="1" dirty="0"/>
              <a:t>Recirculating Magnets </a:t>
            </a:r>
          </a:p>
        </p:txBody>
      </p:sp>
      <p:sp>
        <p:nvSpPr>
          <p:cNvPr id="2" name="Slide Number Placeholder 1">
            <a:extLst>
              <a:ext uri="{FF2B5EF4-FFF2-40B4-BE49-F238E27FC236}">
                <a16:creationId xmlns:a16="http://schemas.microsoft.com/office/drawing/2014/main" id="{3EDB1F87-998F-CA19-CBAA-3D7F07E66738}"/>
              </a:ext>
            </a:extLst>
          </p:cNvPr>
          <p:cNvSpPr>
            <a:spLocks noGrp="1"/>
          </p:cNvSpPr>
          <p:nvPr>
            <p:ph type="sldNum" sz="quarter" idx="12"/>
          </p:nvPr>
        </p:nvSpPr>
        <p:spPr/>
        <p:txBody>
          <a:bodyPr/>
          <a:lstStyle/>
          <a:p>
            <a:fld id="{B67BF8F8-67F3-499B-A441-62C75F4E249C}" type="slidenum">
              <a:rPr lang="tr-TR" smtClean="0"/>
              <a:t>8</a:t>
            </a:fld>
            <a:endParaRPr lang="tr-TR"/>
          </a:p>
        </p:txBody>
      </p:sp>
    </p:spTree>
    <p:extLst>
      <p:ext uri="{BB962C8B-B14F-4D97-AF65-F5344CB8AC3E}">
        <p14:creationId xmlns:p14="http://schemas.microsoft.com/office/powerpoint/2010/main" val="2765401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41D3F8-F29F-D083-B886-6EEB340CE00F}"/>
              </a:ext>
            </a:extLst>
          </p:cNvPr>
          <p:cNvSpPr txBox="1"/>
          <p:nvPr/>
        </p:nvSpPr>
        <p:spPr>
          <a:xfrm>
            <a:off x="4094245" y="156820"/>
            <a:ext cx="4003508" cy="584775"/>
          </a:xfrm>
          <a:prstGeom prst="rect">
            <a:avLst/>
          </a:prstGeom>
          <a:noFill/>
        </p:spPr>
        <p:txBody>
          <a:bodyPr wrap="square">
            <a:spAutoFit/>
          </a:bodyPr>
          <a:lstStyle/>
          <a:p>
            <a:r>
              <a:rPr lang="tr-TR" sz="3200" b="1" dirty="0"/>
              <a:t>Cavity of a Rhodotron</a:t>
            </a:r>
          </a:p>
        </p:txBody>
      </p:sp>
      <p:pic>
        <p:nvPicPr>
          <p:cNvPr id="7" name="Picture 6" descr="A diagram of a diagram of a diagram&#10;&#10;Description automatically generated with medium confidence">
            <a:extLst>
              <a:ext uri="{FF2B5EF4-FFF2-40B4-BE49-F238E27FC236}">
                <a16:creationId xmlns:a16="http://schemas.microsoft.com/office/drawing/2014/main" id="{056528B1-7115-0E50-32B9-B57266EE3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23" y="1516090"/>
            <a:ext cx="3871210" cy="4355112"/>
          </a:xfrm>
          <a:prstGeom prst="rect">
            <a:avLst/>
          </a:prstGeom>
        </p:spPr>
      </p:pic>
      <p:pic>
        <p:nvPicPr>
          <p:cNvPr id="9" name="Picture 8" descr="A diagram of a cylinder with many colored squares&#10;&#10;Description automatically generated with medium confidence">
            <a:extLst>
              <a:ext uri="{FF2B5EF4-FFF2-40B4-BE49-F238E27FC236}">
                <a16:creationId xmlns:a16="http://schemas.microsoft.com/office/drawing/2014/main" id="{C796AF10-2253-6992-9DA1-F0056CE18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050" y="1516089"/>
            <a:ext cx="3871210" cy="4355111"/>
          </a:xfrm>
          <a:prstGeom prst="rect">
            <a:avLst/>
          </a:prstGeom>
        </p:spPr>
      </p:pic>
      <p:pic>
        <p:nvPicPr>
          <p:cNvPr id="11" name="Picture 10">
            <a:extLst>
              <a:ext uri="{FF2B5EF4-FFF2-40B4-BE49-F238E27FC236}">
                <a16:creationId xmlns:a16="http://schemas.microsoft.com/office/drawing/2014/main" id="{0A9302C2-2015-D497-259B-A0005699BD66}"/>
              </a:ext>
            </a:extLst>
          </p:cNvPr>
          <p:cNvPicPr>
            <a:picLocks noChangeAspect="1"/>
          </p:cNvPicPr>
          <p:nvPr/>
        </p:nvPicPr>
        <p:blipFill>
          <a:blip r:embed="rId4"/>
          <a:stretch>
            <a:fillRect/>
          </a:stretch>
        </p:blipFill>
        <p:spPr>
          <a:xfrm>
            <a:off x="4266379" y="3054292"/>
            <a:ext cx="3629025" cy="1557869"/>
          </a:xfrm>
          <a:prstGeom prst="rect">
            <a:avLst/>
          </a:prstGeom>
        </p:spPr>
      </p:pic>
      <p:sp>
        <p:nvSpPr>
          <p:cNvPr id="24" name="TextBox 23">
            <a:extLst>
              <a:ext uri="{FF2B5EF4-FFF2-40B4-BE49-F238E27FC236}">
                <a16:creationId xmlns:a16="http://schemas.microsoft.com/office/drawing/2014/main" id="{55FA5A67-60E4-7913-6300-A6EFAD7C2852}"/>
              </a:ext>
            </a:extLst>
          </p:cNvPr>
          <p:cNvSpPr txBox="1"/>
          <p:nvPr/>
        </p:nvSpPr>
        <p:spPr>
          <a:xfrm>
            <a:off x="4641783" y="1516089"/>
            <a:ext cx="2908432" cy="1477328"/>
          </a:xfrm>
          <a:prstGeom prst="rect">
            <a:avLst/>
          </a:prstGeom>
          <a:noFill/>
        </p:spPr>
        <p:txBody>
          <a:bodyPr wrap="square" rtlCol="0">
            <a:spAutoFit/>
          </a:bodyPr>
          <a:lstStyle/>
          <a:p>
            <a:r>
              <a:rPr lang="tr-TR" dirty="0"/>
              <a:t>Standing electromagnetic wave solution, first mode, in a simple coaxial cylinderical cavity operating at resonant frequency </a:t>
            </a:r>
            <a:r>
              <a:rPr lang="tr-TR" b="1" i="1" dirty="0"/>
              <a:t>f</a:t>
            </a:r>
          </a:p>
        </p:txBody>
      </p:sp>
      <p:pic>
        <p:nvPicPr>
          <p:cNvPr id="26" name="Picture 25">
            <a:extLst>
              <a:ext uri="{FF2B5EF4-FFF2-40B4-BE49-F238E27FC236}">
                <a16:creationId xmlns:a16="http://schemas.microsoft.com/office/drawing/2014/main" id="{8537203E-7B6E-1F31-13C4-82D1737A4050}"/>
              </a:ext>
            </a:extLst>
          </p:cNvPr>
          <p:cNvPicPr>
            <a:picLocks noChangeAspect="1"/>
          </p:cNvPicPr>
          <p:nvPr/>
        </p:nvPicPr>
        <p:blipFill>
          <a:blip r:embed="rId5"/>
          <a:stretch>
            <a:fillRect/>
          </a:stretch>
        </p:blipFill>
        <p:spPr>
          <a:xfrm>
            <a:off x="5476293" y="4724413"/>
            <a:ext cx="1239413" cy="510347"/>
          </a:xfrm>
          <a:prstGeom prst="rect">
            <a:avLst/>
          </a:prstGeom>
        </p:spPr>
      </p:pic>
      <p:sp>
        <p:nvSpPr>
          <p:cNvPr id="27" name="TextBox 26">
            <a:extLst>
              <a:ext uri="{FF2B5EF4-FFF2-40B4-BE49-F238E27FC236}">
                <a16:creationId xmlns:a16="http://schemas.microsoft.com/office/drawing/2014/main" id="{A07727D4-6122-F750-4719-488CFC2CC266}"/>
              </a:ext>
            </a:extLst>
          </p:cNvPr>
          <p:cNvSpPr txBox="1"/>
          <p:nvPr/>
        </p:nvSpPr>
        <p:spPr>
          <a:xfrm>
            <a:off x="504488" y="5928074"/>
            <a:ext cx="3125279" cy="307777"/>
          </a:xfrm>
          <a:prstGeom prst="rect">
            <a:avLst/>
          </a:prstGeom>
          <a:noFill/>
        </p:spPr>
        <p:txBody>
          <a:bodyPr wrap="none" rtlCol="0">
            <a:spAutoFit/>
          </a:bodyPr>
          <a:lstStyle/>
          <a:p>
            <a:r>
              <a:rPr lang="tr-TR" sz="1400" dirty="0"/>
              <a:t>Electric field inside of a rhodotron cavity</a:t>
            </a:r>
          </a:p>
        </p:txBody>
      </p:sp>
      <p:sp>
        <p:nvSpPr>
          <p:cNvPr id="29" name="TextBox 28">
            <a:extLst>
              <a:ext uri="{FF2B5EF4-FFF2-40B4-BE49-F238E27FC236}">
                <a16:creationId xmlns:a16="http://schemas.microsoft.com/office/drawing/2014/main" id="{3A1FB139-E716-9958-4EB3-03F117220AF8}"/>
              </a:ext>
            </a:extLst>
          </p:cNvPr>
          <p:cNvSpPr txBox="1"/>
          <p:nvPr/>
        </p:nvSpPr>
        <p:spPr>
          <a:xfrm>
            <a:off x="8468085" y="5928074"/>
            <a:ext cx="3253140" cy="307777"/>
          </a:xfrm>
          <a:prstGeom prst="rect">
            <a:avLst/>
          </a:prstGeom>
          <a:noFill/>
        </p:spPr>
        <p:txBody>
          <a:bodyPr wrap="square">
            <a:spAutoFit/>
          </a:bodyPr>
          <a:lstStyle/>
          <a:p>
            <a:r>
              <a:rPr lang="tr-TR" sz="1400" dirty="0"/>
              <a:t>Magnetic field inside of a rhodotron cavity</a:t>
            </a:r>
          </a:p>
        </p:txBody>
      </p:sp>
      <p:sp>
        <p:nvSpPr>
          <p:cNvPr id="2" name="Slide Number Placeholder 1">
            <a:extLst>
              <a:ext uri="{FF2B5EF4-FFF2-40B4-BE49-F238E27FC236}">
                <a16:creationId xmlns:a16="http://schemas.microsoft.com/office/drawing/2014/main" id="{CD4DC51A-CFAB-1E31-2579-B119DAC1D88A}"/>
              </a:ext>
            </a:extLst>
          </p:cNvPr>
          <p:cNvSpPr>
            <a:spLocks noGrp="1"/>
          </p:cNvSpPr>
          <p:nvPr>
            <p:ph type="sldNum" sz="quarter" idx="12"/>
          </p:nvPr>
        </p:nvSpPr>
        <p:spPr/>
        <p:txBody>
          <a:bodyPr/>
          <a:lstStyle/>
          <a:p>
            <a:fld id="{B67BF8F8-67F3-499B-A441-62C75F4E249C}" type="slidenum">
              <a:rPr lang="tr-TR" smtClean="0"/>
              <a:t>9</a:t>
            </a:fld>
            <a:endParaRPr lang="tr-TR"/>
          </a:p>
        </p:txBody>
      </p:sp>
    </p:spTree>
    <p:extLst>
      <p:ext uri="{BB962C8B-B14F-4D97-AF65-F5344CB8AC3E}">
        <p14:creationId xmlns:p14="http://schemas.microsoft.com/office/powerpoint/2010/main" val="161140428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2789</TotalTime>
  <Words>3378</Words>
  <Application>Microsoft Office PowerPoint</Application>
  <PresentationFormat>Widescreen</PresentationFormat>
  <Paragraphs>507</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Geneva</vt:lpstr>
      <vt:lpstr>Helvetica Neue Medium</vt:lpstr>
      <vt:lpstr>Wingdings</vt:lpstr>
      <vt:lpstr>Office Theme</vt:lpstr>
      <vt:lpstr>DESING AND SIMULATION SOFTWARE FOR RHODOTRON TYPE ELECTRON ACCELERATORS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DESING AND SIMULATION SOFTWARE FOR RHODOTRON TYPE ELECTRON ACCELERATORS</dc:title>
  <dc:creator>Furkan ER</dc:creator>
  <cp:lastModifiedBy>Furkan ER</cp:lastModifiedBy>
  <cp:revision>5</cp:revision>
  <dcterms:created xsi:type="dcterms:W3CDTF">2023-08-26T22:36:28Z</dcterms:created>
  <dcterms:modified xsi:type="dcterms:W3CDTF">2023-08-29T00:47:40Z</dcterms:modified>
</cp:coreProperties>
</file>